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56" r:id="rId2"/>
    <p:sldId id="343" r:id="rId3"/>
    <p:sldId id="344" r:id="rId4"/>
    <p:sldId id="349" r:id="rId5"/>
    <p:sldId id="346" r:id="rId6"/>
    <p:sldId id="348" r:id="rId7"/>
    <p:sldId id="350" r:id="rId8"/>
    <p:sldId id="351" r:id="rId9"/>
    <p:sldId id="352" r:id="rId10"/>
    <p:sldId id="353" r:id="rId11"/>
    <p:sldId id="354" r:id="rId12"/>
    <p:sldId id="35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46" autoAdjust="0"/>
  </p:normalViewPr>
  <p:slideViewPr>
    <p:cSldViewPr snapToGrid="0" snapToObjects="1">
      <p:cViewPr varScale="1">
        <p:scale>
          <a:sx n="46" d="100"/>
          <a:sy n="46" d="100"/>
        </p:scale>
        <p:origin x="1860" y="2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b="1" i="0" baseline="0" dirty="0">
                <a:effectLst>
                  <a:outerShdw blurRad="50800" dist="38100" dir="5400000" algn="t" rotWithShape="0">
                    <a:srgbClr val="000000">
                      <a:alpha val="40000"/>
                    </a:srgbClr>
                  </a:outerShdw>
                </a:effectLst>
              </a:rPr>
              <a:t>Average % of Daily Sample That Left Home For Full Time Work Before and During Stay at Home Orders</a:t>
            </a:r>
            <a:endParaRPr lang="en-US" dirty="0">
              <a:effectLst/>
            </a:endParaRP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St. Louis City</c:v>
                </c:pt>
              </c:strCache>
            </c:strRef>
          </c:tx>
          <c:spPr>
            <a:ln w="34925" cap="rnd">
              <a:solidFill>
                <a:srgbClr val="FFFF00"/>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Sheet1!$B$2:$B$15</c:f>
              <c:numCache>
                <c:formatCode>General</c:formatCode>
                <c:ptCount val="14"/>
                <c:pt idx="0">
                  <c:v>14.950625882209042</c:v>
                </c:pt>
                <c:pt idx="1">
                  <c:v>13.506324514489279</c:v>
                </c:pt>
                <c:pt idx="2">
                  <c:v>15.57812800377458</c:v>
                </c:pt>
                <c:pt idx="3">
                  <c:v>14.707820484520733</c:v>
                </c:pt>
                <c:pt idx="4">
                  <c:v>13.748274568302735</c:v>
                </c:pt>
                <c:pt idx="5">
                  <c:v>10.884527880531065</c:v>
                </c:pt>
                <c:pt idx="6">
                  <c:v>11.054732597356191</c:v>
                </c:pt>
                <c:pt idx="7">
                  <c:v>13.360656662783946</c:v>
                </c:pt>
                <c:pt idx="8">
                  <c:v>14.053210377251251</c:v>
                </c:pt>
                <c:pt idx="9">
                  <c:v>11.418370324314644</c:v>
                </c:pt>
                <c:pt idx="10">
                  <c:v>13.659519569610366</c:v>
                </c:pt>
                <c:pt idx="11">
                  <c:v>12.009623493784815</c:v>
                </c:pt>
                <c:pt idx="12">
                  <c:v>13.352203552807689</c:v>
                </c:pt>
                <c:pt idx="13">
                  <c:v>13.71046694837907</c:v>
                </c:pt>
              </c:numCache>
            </c:numRef>
          </c:val>
          <c:smooth val="0"/>
          <c:extLst>
            <c:ext xmlns:c16="http://schemas.microsoft.com/office/drawing/2014/chart" uri="{C3380CC4-5D6E-409C-BE32-E72D297353CC}">
              <c16:uniqueId val="{00000000-DE50-4C7C-AFC1-390D1CF0D849}"/>
            </c:ext>
          </c:extLst>
        </c:ser>
        <c:ser>
          <c:idx val="1"/>
          <c:order val="1"/>
          <c:tx>
            <c:strRef>
              <c:f>Sheet1!$C$1</c:f>
              <c:strCache>
                <c:ptCount val="1"/>
                <c:pt idx="0">
                  <c:v>St. Louis County</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Sheet1!$C$2:$C$15</c:f>
              <c:numCache>
                <c:formatCode>General</c:formatCode>
                <c:ptCount val="14"/>
                <c:pt idx="0">
                  <c:v>18.413377631408402</c:v>
                </c:pt>
                <c:pt idx="1">
                  <c:v>17.338146374500809</c:v>
                </c:pt>
                <c:pt idx="2">
                  <c:v>16.139244643369164</c:v>
                </c:pt>
                <c:pt idx="3">
                  <c:v>15.208819728826048</c:v>
                </c:pt>
                <c:pt idx="4">
                  <c:v>13.193181914272582</c:v>
                </c:pt>
                <c:pt idx="5">
                  <c:v>9.2551117203752593</c:v>
                </c:pt>
                <c:pt idx="6">
                  <c:v>9.0629167647089393</c:v>
                </c:pt>
                <c:pt idx="7">
                  <c:v>12.450843270761503</c:v>
                </c:pt>
                <c:pt idx="8">
                  <c:v>12.279992722427121</c:v>
                </c:pt>
                <c:pt idx="9">
                  <c:v>11.065026450091455</c:v>
                </c:pt>
                <c:pt idx="10">
                  <c:v>12.215000662270452</c:v>
                </c:pt>
                <c:pt idx="11">
                  <c:v>11.043726601712327</c:v>
                </c:pt>
                <c:pt idx="12">
                  <c:v>11.358520019327019</c:v>
                </c:pt>
                <c:pt idx="13">
                  <c:v>10.822253505162923</c:v>
                </c:pt>
              </c:numCache>
            </c:numRef>
          </c:val>
          <c:smooth val="0"/>
          <c:extLst>
            <c:ext xmlns:c16="http://schemas.microsoft.com/office/drawing/2014/chart" uri="{C3380CC4-5D6E-409C-BE32-E72D297353CC}">
              <c16:uniqueId val="{00000001-DE50-4C7C-AFC1-390D1CF0D849}"/>
            </c:ext>
          </c:extLst>
        </c:ser>
        <c:ser>
          <c:idx val="2"/>
          <c:order val="2"/>
          <c:tx>
            <c:strRef>
              <c:f>Sheet1!$D$1</c:f>
              <c:strCache>
                <c:ptCount val="1"/>
                <c:pt idx="0">
                  <c:v>Jefferson County</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Sheet1!$D$2:$D$15</c:f>
              <c:numCache>
                <c:formatCode>General</c:formatCode>
                <c:ptCount val="14"/>
                <c:pt idx="0">
                  <c:v>20.30210093509908</c:v>
                </c:pt>
                <c:pt idx="1">
                  <c:v>16.776142960541133</c:v>
                </c:pt>
                <c:pt idx="2">
                  <c:v>15.834675654492537</c:v>
                </c:pt>
                <c:pt idx="3">
                  <c:v>14.932375734707493</c:v>
                </c:pt>
                <c:pt idx="4">
                  <c:v>10.874228503530739</c:v>
                </c:pt>
                <c:pt idx="5">
                  <c:v>10.080427656292148</c:v>
                </c:pt>
                <c:pt idx="6">
                  <c:v>14.303417169334688</c:v>
                </c:pt>
                <c:pt idx="7">
                  <c:v>13.822192242218009</c:v>
                </c:pt>
                <c:pt idx="8">
                  <c:v>13.72002808298387</c:v>
                </c:pt>
                <c:pt idx="9">
                  <c:v>14.033223974697389</c:v>
                </c:pt>
                <c:pt idx="10">
                  <c:v>13.442922955763342</c:v>
                </c:pt>
                <c:pt idx="11">
                  <c:v>11.857554535496988</c:v>
                </c:pt>
                <c:pt idx="12">
                  <c:v>10.76319977363314</c:v>
                </c:pt>
                <c:pt idx="13">
                  <c:v>13.805721064717678</c:v>
                </c:pt>
              </c:numCache>
            </c:numRef>
          </c:val>
          <c:smooth val="0"/>
          <c:extLst>
            <c:ext xmlns:c16="http://schemas.microsoft.com/office/drawing/2014/chart" uri="{C3380CC4-5D6E-409C-BE32-E72D297353CC}">
              <c16:uniqueId val="{00000002-DE50-4C7C-AFC1-390D1CF0D849}"/>
            </c:ext>
          </c:extLst>
        </c:ser>
        <c:ser>
          <c:idx val="3"/>
          <c:order val="3"/>
          <c:tx>
            <c:strRef>
              <c:f>Sheet1!$E$1</c:f>
              <c:strCache>
                <c:ptCount val="1"/>
                <c:pt idx="0">
                  <c:v>St. Charles County</c:v>
                </c:pt>
              </c:strCache>
            </c:strRef>
          </c:tx>
          <c:spPr>
            <a:ln w="34925" cap="rnd">
              <a:solidFill>
                <a:srgbClr val="C00000"/>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Sheet1!$E$2:$E$15</c:f>
              <c:numCache>
                <c:formatCode>General</c:formatCode>
                <c:ptCount val="14"/>
                <c:pt idx="0">
                  <c:v>16.827941233803173</c:v>
                </c:pt>
                <c:pt idx="1">
                  <c:v>16.405852627888009</c:v>
                </c:pt>
                <c:pt idx="2">
                  <c:v>15.102193411367159</c:v>
                </c:pt>
                <c:pt idx="3">
                  <c:v>13.523058672810492</c:v>
                </c:pt>
                <c:pt idx="4">
                  <c:v>9.3724611516719047</c:v>
                </c:pt>
                <c:pt idx="5">
                  <c:v>9.4628499574829767</c:v>
                </c:pt>
                <c:pt idx="6">
                  <c:v>12.909520112565863</c:v>
                </c:pt>
                <c:pt idx="7">
                  <c:v>13.586505791795775</c:v>
                </c:pt>
                <c:pt idx="8">
                  <c:v>12.139919141509662</c:v>
                </c:pt>
                <c:pt idx="9">
                  <c:v>13.135181137150902</c:v>
                </c:pt>
                <c:pt idx="10">
                  <c:v>12.323401130458738</c:v>
                </c:pt>
                <c:pt idx="11">
                  <c:v>11.465805759345994</c:v>
                </c:pt>
                <c:pt idx="12">
                  <c:v>10.596188979761893</c:v>
                </c:pt>
                <c:pt idx="13">
                  <c:v>12.0563938605292</c:v>
                </c:pt>
              </c:numCache>
            </c:numRef>
          </c:val>
          <c:smooth val="0"/>
          <c:extLst>
            <c:ext xmlns:c16="http://schemas.microsoft.com/office/drawing/2014/chart" uri="{C3380CC4-5D6E-409C-BE32-E72D297353CC}">
              <c16:uniqueId val="{00000003-DE50-4C7C-AFC1-390D1CF0D849}"/>
            </c:ext>
          </c:extLst>
        </c:ser>
        <c:ser>
          <c:idx val="4"/>
          <c:order val="4"/>
          <c:tx>
            <c:strRef>
              <c:f>Sheet1!$F$1</c:f>
              <c:strCache>
                <c:ptCount val="1"/>
                <c:pt idx="0">
                  <c:v>Franklin County</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Sheet1!$F$2:$F$15</c:f>
              <c:numCache>
                <c:formatCode>General</c:formatCode>
                <c:ptCount val="14"/>
                <c:pt idx="0">
                  <c:v>13.937035288241756</c:v>
                </c:pt>
                <c:pt idx="1">
                  <c:v>13.533380446600122</c:v>
                </c:pt>
                <c:pt idx="2">
                  <c:v>11.522696090245518</c:v>
                </c:pt>
                <c:pt idx="3">
                  <c:v>11.871077360852089</c:v>
                </c:pt>
                <c:pt idx="4">
                  <c:v>11.793965569377731</c:v>
                </c:pt>
                <c:pt idx="5">
                  <c:v>8.9390680463903092</c:v>
                </c:pt>
                <c:pt idx="6">
                  <c:v>8.4284448578688949</c:v>
                </c:pt>
                <c:pt idx="7">
                  <c:v>12.823682426555086</c:v>
                </c:pt>
                <c:pt idx="8">
                  <c:v>11.70117793072853</c:v>
                </c:pt>
                <c:pt idx="9">
                  <c:v>11.865754017625875</c:v>
                </c:pt>
                <c:pt idx="10">
                  <c:v>12.728396478737123</c:v>
                </c:pt>
                <c:pt idx="11">
                  <c:v>12.478166663727867</c:v>
                </c:pt>
                <c:pt idx="12">
                  <c:v>9.1047988911017121</c:v>
                </c:pt>
                <c:pt idx="13">
                  <c:v>8.8781254807158589</c:v>
                </c:pt>
              </c:numCache>
            </c:numRef>
          </c:val>
          <c:smooth val="0"/>
          <c:extLst>
            <c:ext xmlns:c16="http://schemas.microsoft.com/office/drawing/2014/chart" uri="{C3380CC4-5D6E-409C-BE32-E72D297353CC}">
              <c16:uniqueId val="{00000004-DE50-4C7C-AFC1-390D1CF0D849}"/>
            </c:ext>
          </c:extLst>
        </c:ser>
        <c:ser>
          <c:idx val="5"/>
          <c:order val="5"/>
          <c:tx>
            <c:strRef>
              <c:f>Sheet1!$G$1</c:f>
              <c:strCache>
                <c:ptCount val="1"/>
                <c:pt idx="0">
                  <c:v>Warren County</c:v>
                </c:pt>
              </c:strCache>
            </c:strRef>
          </c:tx>
          <c:spPr>
            <a:ln w="34925" cap="rnd">
              <a:solidFill>
                <a:schemeClr val="accent6"/>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Sheet1!$G$2:$G$15</c:f>
              <c:numCache>
                <c:formatCode>General</c:formatCode>
                <c:ptCount val="14"/>
                <c:pt idx="0">
                  <c:v>11.925169975769164</c:v>
                </c:pt>
                <c:pt idx="1">
                  <c:v>12.732057659528314</c:v>
                </c:pt>
                <c:pt idx="2">
                  <c:v>11.218083479243569</c:v>
                </c:pt>
                <c:pt idx="3">
                  <c:v>12.722324288038964</c:v>
                </c:pt>
                <c:pt idx="4">
                  <c:v>13.636918561104093</c:v>
                </c:pt>
                <c:pt idx="5">
                  <c:v>10.694174668223065</c:v>
                </c:pt>
                <c:pt idx="6">
                  <c:v>9.3574132107726857</c:v>
                </c:pt>
                <c:pt idx="7">
                  <c:v>11.686283906254694</c:v>
                </c:pt>
                <c:pt idx="8">
                  <c:v>12.47815977254068</c:v>
                </c:pt>
                <c:pt idx="9">
                  <c:v>12.310296506622427</c:v>
                </c:pt>
                <c:pt idx="10">
                  <c:v>13.631756387349744</c:v>
                </c:pt>
                <c:pt idx="11">
                  <c:v>12.451665923076812</c:v>
                </c:pt>
                <c:pt idx="12">
                  <c:v>11.421910318083446</c:v>
                </c:pt>
                <c:pt idx="13">
                  <c:v>8.8654027115813463</c:v>
                </c:pt>
              </c:numCache>
            </c:numRef>
          </c:val>
          <c:smooth val="0"/>
          <c:extLst>
            <c:ext xmlns:c16="http://schemas.microsoft.com/office/drawing/2014/chart" uri="{C3380CC4-5D6E-409C-BE32-E72D297353CC}">
              <c16:uniqueId val="{00000005-DE50-4C7C-AFC1-390D1CF0D849}"/>
            </c:ext>
          </c:extLst>
        </c:ser>
        <c:dLbls>
          <c:showLegendKey val="0"/>
          <c:showVal val="0"/>
          <c:showCatName val="0"/>
          <c:showSerName val="0"/>
          <c:showPercent val="0"/>
          <c:showBubbleSize val="0"/>
        </c:dLbls>
        <c:smooth val="0"/>
        <c:axId val="500571040"/>
        <c:axId val="500571696"/>
      </c:lineChart>
      <c:catAx>
        <c:axId val="50057104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Days before (-) and During (+) stay at home orders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00571696"/>
        <c:crosses val="autoZero"/>
        <c:auto val="1"/>
        <c:lblAlgn val="ctr"/>
        <c:lblOffset val="100"/>
        <c:noMultiLvlLbl val="0"/>
      </c:catAx>
      <c:valAx>
        <c:axId val="50057169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 of Sample that left home for work</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0057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b="1" i="0" baseline="0" dirty="0">
                <a:effectLst>
                  <a:outerShdw blurRad="50800" dist="38100" dir="5400000" algn="t" rotWithShape="0">
                    <a:srgbClr val="000000">
                      <a:alpha val="40000"/>
                    </a:srgbClr>
                  </a:outerShdw>
                </a:effectLst>
              </a:rPr>
              <a:t>Average % of Daily Sample That Left Home For Full Time Work Before and During Stay at Home Orders</a:t>
            </a:r>
            <a:endParaRPr lang="en-US" dirty="0">
              <a:effectLst/>
            </a:endParaRP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St. Louis City</c:v>
                </c:pt>
              </c:strCache>
            </c:strRef>
          </c:tx>
          <c:spPr>
            <a:ln w="34925" cap="rnd">
              <a:solidFill>
                <a:srgbClr val="FFFF00"/>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Sheet1!$B$2:$B$15</c:f>
              <c:numCache>
                <c:formatCode>General</c:formatCode>
                <c:ptCount val="14"/>
                <c:pt idx="0">
                  <c:v>14.950625882209042</c:v>
                </c:pt>
                <c:pt idx="1">
                  <c:v>13.506324514489279</c:v>
                </c:pt>
                <c:pt idx="2">
                  <c:v>15.57812800377458</c:v>
                </c:pt>
                <c:pt idx="3">
                  <c:v>14.707820484520733</c:v>
                </c:pt>
                <c:pt idx="4">
                  <c:v>13.748274568302735</c:v>
                </c:pt>
                <c:pt idx="5">
                  <c:v>10.884527880531065</c:v>
                </c:pt>
                <c:pt idx="6">
                  <c:v>11.054732597356191</c:v>
                </c:pt>
                <c:pt idx="7">
                  <c:v>13.360656662783946</c:v>
                </c:pt>
                <c:pt idx="8">
                  <c:v>14.053210377251251</c:v>
                </c:pt>
                <c:pt idx="9">
                  <c:v>11.418370324314644</c:v>
                </c:pt>
                <c:pt idx="10">
                  <c:v>13.659519569610366</c:v>
                </c:pt>
                <c:pt idx="11">
                  <c:v>12.009623493784815</c:v>
                </c:pt>
                <c:pt idx="12">
                  <c:v>13.352203552807689</c:v>
                </c:pt>
                <c:pt idx="13">
                  <c:v>13.71046694837907</c:v>
                </c:pt>
              </c:numCache>
            </c:numRef>
          </c:val>
          <c:smooth val="0"/>
          <c:extLst>
            <c:ext xmlns:c16="http://schemas.microsoft.com/office/drawing/2014/chart" uri="{C3380CC4-5D6E-409C-BE32-E72D297353CC}">
              <c16:uniqueId val="{00000000-DE50-4C7C-AFC1-390D1CF0D849}"/>
            </c:ext>
          </c:extLst>
        </c:ser>
        <c:ser>
          <c:idx val="1"/>
          <c:order val="1"/>
          <c:tx>
            <c:strRef>
              <c:f>Sheet1!$C$1</c:f>
              <c:strCache>
                <c:ptCount val="1"/>
                <c:pt idx="0">
                  <c:v>St. Louis County</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Sheet1!$C$2:$C$15</c:f>
              <c:numCache>
                <c:formatCode>General</c:formatCode>
                <c:ptCount val="14"/>
                <c:pt idx="0">
                  <c:v>18.413377631408402</c:v>
                </c:pt>
                <c:pt idx="1">
                  <c:v>17.338146374500809</c:v>
                </c:pt>
                <c:pt idx="2">
                  <c:v>16.139244643369164</c:v>
                </c:pt>
                <c:pt idx="3">
                  <c:v>15.208819728826048</c:v>
                </c:pt>
                <c:pt idx="4">
                  <c:v>13.193181914272582</c:v>
                </c:pt>
                <c:pt idx="5">
                  <c:v>9.2551117203752593</c:v>
                </c:pt>
                <c:pt idx="6">
                  <c:v>9.0629167647089393</c:v>
                </c:pt>
                <c:pt idx="7">
                  <c:v>12.450843270761503</c:v>
                </c:pt>
                <c:pt idx="8">
                  <c:v>12.279992722427121</c:v>
                </c:pt>
                <c:pt idx="9">
                  <c:v>11.065026450091455</c:v>
                </c:pt>
                <c:pt idx="10">
                  <c:v>12.215000662270452</c:v>
                </c:pt>
                <c:pt idx="11">
                  <c:v>11.043726601712327</c:v>
                </c:pt>
                <c:pt idx="12">
                  <c:v>11.358520019327019</c:v>
                </c:pt>
                <c:pt idx="13">
                  <c:v>10.822253505162923</c:v>
                </c:pt>
              </c:numCache>
            </c:numRef>
          </c:val>
          <c:smooth val="0"/>
          <c:extLst>
            <c:ext xmlns:c16="http://schemas.microsoft.com/office/drawing/2014/chart" uri="{C3380CC4-5D6E-409C-BE32-E72D297353CC}">
              <c16:uniqueId val="{00000001-DE50-4C7C-AFC1-390D1CF0D849}"/>
            </c:ext>
          </c:extLst>
        </c:ser>
        <c:ser>
          <c:idx val="2"/>
          <c:order val="2"/>
          <c:tx>
            <c:strRef>
              <c:f>Sheet1!$D$1</c:f>
              <c:strCache>
                <c:ptCount val="1"/>
                <c:pt idx="0">
                  <c:v>Jefferson County</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Sheet1!$D$2:$D$15</c:f>
              <c:numCache>
                <c:formatCode>General</c:formatCode>
                <c:ptCount val="14"/>
                <c:pt idx="0">
                  <c:v>20.30210093509908</c:v>
                </c:pt>
                <c:pt idx="1">
                  <c:v>16.776142960541133</c:v>
                </c:pt>
                <c:pt idx="2">
                  <c:v>15.834675654492537</c:v>
                </c:pt>
                <c:pt idx="3">
                  <c:v>14.932375734707493</c:v>
                </c:pt>
                <c:pt idx="4">
                  <c:v>10.874228503530739</c:v>
                </c:pt>
                <c:pt idx="5">
                  <c:v>10.080427656292148</c:v>
                </c:pt>
                <c:pt idx="6">
                  <c:v>14.303417169334688</c:v>
                </c:pt>
                <c:pt idx="7">
                  <c:v>13.822192242218009</c:v>
                </c:pt>
                <c:pt idx="8">
                  <c:v>13.72002808298387</c:v>
                </c:pt>
                <c:pt idx="9">
                  <c:v>14.033223974697389</c:v>
                </c:pt>
                <c:pt idx="10">
                  <c:v>13.442922955763342</c:v>
                </c:pt>
                <c:pt idx="11">
                  <c:v>11.857554535496988</c:v>
                </c:pt>
                <c:pt idx="12">
                  <c:v>10.76319977363314</c:v>
                </c:pt>
                <c:pt idx="13">
                  <c:v>13.805721064717678</c:v>
                </c:pt>
              </c:numCache>
            </c:numRef>
          </c:val>
          <c:smooth val="0"/>
          <c:extLst>
            <c:ext xmlns:c16="http://schemas.microsoft.com/office/drawing/2014/chart" uri="{C3380CC4-5D6E-409C-BE32-E72D297353CC}">
              <c16:uniqueId val="{00000002-DE50-4C7C-AFC1-390D1CF0D849}"/>
            </c:ext>
          </c:extLst>
        </c:ser>
        <c:ser>
          <c:idx val="3"/>
          <c:order val="3"/>
          <c:tx>
            <c:strRef>
              <c:f>Sheet1!$E$1</c:f>
              <c:strCache>
                <c:ptCount val="1"/>
                <c:pt idx="0">
                  <c:v>St. Charles County</c:v>
                </c:pt>
              </c:strCache>
            </c:strRef>
          </c:tx>
          <c:spPr>
            <a:ln w="34925" cap="rnd">
              <a:solidFill>
                <a:srgbClr val="C00000"/>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Sheet1!$E$2:$E$15</c:f>
              <c:numCache>
                <c:formatCode>General</c:formatCode>
                <c:ptCount val="14"/>
                <c:pt idx="0">
                  <c:v>16.827941233803173</c:v>
                </c:pt>
                <c:pt idx="1">
                  <c:v>16.405852627888009</c:v>
                </c:pt>
                <c:pt idx="2">
                  <c:v>15.102193411367159</c:v>
                </c:pt>
                <c:pt idx="3">
                  <c:v>13.523058672810492</c:v>
                </c:pt>
                <c:pt idx="4">
                  <c:v>9.3724611516719047</c:v>
                </c:pt>
                <c:pt idx="5">
                  <c:v>9.4628499574829767</c:v>
                </c:pt>
                <c:pt idx="6">
                  <c:v>12.909520112565863</c:v>
                </c:pt>
                <c:pt idx="7">
                  <c:v>13.586505791795775</c:v>
                </c:pt>
                <c:pt idx="8">
                  <c:v>12.139919141509662</c:v>
                </c:pt>
                <c:pt idx="9">
                  <c:v>13.135181137150902</c:v>
                </c:pt>
                <c:pt idx="10">
                  <c:v>12.323401130458738</c:v>
                </c:pt>
                <c:pt idx="11">
                  <c:v>11.465805759345994</c:v>
                </c:pt>
                <c:pt idx="12">
                  <c:v>10.596188979761893</c:v>
                </c:pt>
                <c:pt idx="13">
                  <c:v>12.0563938605292</c:v>
                </c:pt>
              </c:numCache>
            </c:numRef>
          </c:val>
          <c:smooth val="0"/>
          <c:extLst>
            <c:ext xmlns:c16="http://schemas.microsoft.com/office/drawing/2014/chart" uri="{C3380CC4-5D6E-409C-BE32-E72D297353CC}">
              <c16:uniqueId val="{00000003-DE50-4C7C-AFC1-390D1CF0D849}"/>
            </c:ext>
          </c:extLst>
        </c:ser>
        <c:ser>
          <c:idx val="4"/>
          <c:order val="4"/>
          <c:tx>
            <c:strRef>
              <c:f>Sheet1!$F$1</c:f>
              <c:strCache>
                <c:ptCount val="1"/>
                <c:pt idx="0">
                  <c:v>Franklin County</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Sheet1!$F$2:$F$15</c:f>
              <c:numCache>
                <c:formatCode>General</c:formatCode>
                <c:ptCount val="14"/>
                <c:pt idx="0">
                  <c:v>13.937035288241756</c:v>
                </c:pt>
                <c:pt idx="1">
                  <c:v>13.533380446600122</c:v>
                </c:pt>
                <c:pt idx="2">
                  <c:v>11.522696090245518</c:v>
                </c:pt>
                <c:pt idx="3">
                  <c:v>11.871077360852089</c:v>
                </c:pt>
                <c:pt idx="4">
                  <c:v>11.793965569377731</c:v>
                </c:pt>
                <c:pt idx="5">
                  <c:v>8.9390680463903092</c:v>
                </c:pt>
                <c:pt idx="6">
                  <c:v>8.4284448578688949</c:v>
                </c:pt>
                <c:pt idx="7">
                  <c:v>12.823682426555086</c:v>
                </c:pt>
                <c:pt idx="8">
                  <c:v>11.70117793072853</c:v>
                </c:pt>
                <c:pt idx="9">
                  <c:v>11.865754017625875</c:v>
                </c:pt>
                <c:pt idx="10">
                  <c:v>12.728396478737123</c:v>
                </c:pt>
                <c:pt idx="11">
                  <c:v>12.478166663727867</c:v>
                </c:pt>
                <c:pt idx="12">
                  <c:v>9.1047988911017121</c:v>
                </c:pt>
                <c:pt idx="13">
                  <c:v>8.8781254807158589</c:v>
                </c:pt>
              </c:numCache>
            </c:numRef>
          </c:val>
          <c:smooth val="0"/>
          <c:extLst>
            <c:ext xmlns:c16="http://schemas.microsoft.com/office/drawing/2014/chart" uri="{C3380CC4-5D6E-409C-BE32-E72D297353CC}">
              <c16:uniqueId val="{00000004-DE50-4C7C-AFC1-390D1CF0D849}"/>
            </c:ext>
          </c:extLst>
        </c:ser>
        <c:ser>
          <c:idx val="5"/>
          <c:order val="5"/>
          <c:tx>
            <c:strRef>
              <c:f>Sheet1!$G$1</c:f>
              <c:strCache>
                <c:ptCount val="1"/>
                <c:pt idx="0">
                  <c:v>Warren County</c:v>
                </c:pt>
              </c:strCache>
            </c:strRef>
          </c:tx>
          <c:spPr>
            <a:ln w="34925" cap="rnd">
              <a:solidFill>
                <a:schemeClr val="accent6"/>
              </a:solidFill>
              <a:round/>
            </a:ln>
            <a:effectLst>
              <a:outerShdw blurRad="40000" dist="23000" dir="5400000" rotWithShape="0">
                <a:srgbClr val="000000">
                  <a:alpha val="35000"/>
                </a:srgbClr>
              </a:outerShdw>
            </a:effectLst>
          </c:spPr>
          <c:marker>
            <c:symbol val="none"/>
          </c:marker>
          <c:cat>
            <c:numRef>
              <c:f>Sheet1!$A$2:$A$15</c:f>
              <c:numCache>
                <c:formatCode>General</c:formatCode>
                <c:ptCount val="14"/>
                <c:pt idx="0">
                  <c:v>-7</c:v>
                </c:pt>
                <c:pt idx="1">
                  <c:v>-6</c:v>
                </c:pt>
                <c:pt idx="2">
                  <c:v>-5</c:v>
                </c:pt>
                <c:pt idx="3">
                  <c:v>-4</c:v>
                </c:pt>
                <c:pt idx="4">
                  <c:v>-3</c:v>
                </c:pt>
                <c:pt idx="5">
                  <c:v>-2</c:v>
                </c:pt>
                <c:pt idx="6">
                  <c:v>-1</c:v>
                </c:pt>
                <c:pt idx="7">
                  <c:v>1</c:v>
                </c:pt>
                <c:pt idx="8">
                  <c:v>2</c:v>
                </c:pt>
                <c:pt idx="9">
                  <c:v>3</c:v>
                </c:pt>
                <c:pt idx="10">
                  <c:v>4</c:v>
                </c:pt>
                <c:pt idx="11">
                  <c:v>5</c:v>
                </c:pt>
                <c:pt idx="12">
                  <c:v>6</c:v>
                </c:pt>
                <c:pt idx="13">
                  <c:v>7</c:v>
                </c:pt>
              </c:numCache>
            </c:numRef>
          </c:cat>
          <c:val>
            <c:numRef>
              <c:f>Sheet1!$G$2:$G$15</c:f>
              <c:numCache>
                <c:formatCode>General</c:formatCode>
                <c:ptCount val="14"/>
                <c:pt idx="0">
                  <c:v>11.925169975769164</c:v>
                </c:pt>
                <c:pt idx="1">
                  <c:v>12.732057659528314</c:v>
                </c:pt>
                <c:pt idx="2">
                  <c:v>11.218083479243569</c:v>
                </c:pt>
                <c:pt idx="3">
                  <c:v>12.722324288038964</c:v>
                </c:pt>
                <c:pt idx="4">
                  <c:v>13.636918561104093</c:v>
                </c:pt>
                <c:pt idx="5">
                  <c:v>10.694174668223065</c:v>
                </c:pt>
                <c:pt idx="6">
                  <c:v>9.3574132107726857</c:v>
                </c:pt>
                <c:pt idx="7">
                  <c:v>11.686283906254694</c:v>
                </c:pt>
                <c:pt idx="8">
                  <c:v>12.47815977254068</c:v>
                </c:pt>
                <c:pt idx="9">
                  <c:v>12.310296506622427</c:v>
                </c:pt>
                <c:pt idx="10">
                  <c:v>13.631756387349744</c:v>
                </c:pt>
                <c:pt idx="11">
                  <c:v>12.451665923076812</c:v>
                </c:pt>
                <c:pt idx="12">
                  <c:v>11.421910318083446</c:v>
                </c:pt>
                <c:pt idx="13">
                  <c:v>8.8654027115813463</c:v>
                </c:pt>
              </c:numCache>
            </c:numRef>
          </c:val>
          <c:smooth val="0"/>
          <c:extLst>
            <c:ext xmlns:c16="http://schemas.microsoft.com/office/drawing/2014/chart" uri="{C3380CC4-5D6E-409C-BE32-E72D297353CC}">
              <c16:uniqueId val="{00000005-DE50-4C7C-AFC1-390D1CF0D849}"/>
            </c:ext>
          </c:extLst>
        </c:ser>
        <c:dLbls>
          <c:showLegendKey val="0"/>
          <c:showVal val="0"/>
          <c:showCatName val="0"/>
          <c:showSerName val="0"/>
          <c:showPercent val="0"/>
          <c:showBubbleSize val="0"/>
        </c:dLbls>
        <c:smooth val="0"/>
        <c:axId val="500571040"/>
        <c:axId val="500571696"/>
      </c:lineChart>
      <c:catAx>
        <c:axId val="50057104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Days before (-) and During (+) stay at home orders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00571696"/>
        <c:crosses val="autoZero"/>
        <c:auto val="1"/>
        <c:lblAlgn val="ctr"/>
        <c:lblOffset val="100"/>
        <c:noMultiLvlLbl val="0"/>
      </c:catAx>
      <c:valAx>
        <c:axId val="50057169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 of Sample that left home for work</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0057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ABE64-7E4F-324F-B4D5-D4CB350FE80B}"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13ACC341-F84E-B442-BF16-AAC75F83AC2B}">
      <dgm:prSet phldrT="[Text]" phldr="1"/>
      <dgm:spPr>
        <a:blipFill rotWithShape="0">
          <a:blip xmlns:r="http://schemas.openxmlformats.org/officeDocument/2006/relationships" r:embed="rId1"/>
          <a:stretch>
            <a:fillRect/>
          </a:stretch>
        </a:blipFill>
      </dgm:spPr>
      <dgm:t>
        <a:bodyPr/>
        <a:lstStyle/>
        <a:p>
          <a:endParaRPr lang="en-US" dirty="0"/>
        </a:p>
      </dgm:t>
    </dgm:pt>
    <dgm:pt modelId="{938D00DC-8331-DA4A-ABA8-3979CB9C9A5A}" type="parTrans" cxnId="{A7587933-2315-3445-9CC2-996B62D898B4}">
      <dgm:prSet/>
      <dgm:spPr/>
      <dgm:t>
        <a:bodyPr/>
        <a:lstStyle/>
        <a:p>
          <a:endParaRPr lang="en-US"/>
        </a:p>
      </dgm:t>
    </dgm:pt>
    <dgm:pt modelId="{D8997D5A-61DA-8242-BA9A-A27A4AE1D793}" type="sibTrans" cxnId="{A7587933-2315-3445-9CC2-996B62D898B4}">
      <dgm:prSet/>
      <dgm:spPr/>
      <dgm:t>
        <a:bodyPr/>
        <a:lstStyle/>
        <a:p>
          <a:endParaRPr lang="en-US"/>
        </a:p>
      </dgm:t>
    </dgm:pt>
    <dgm:pt modelId="{893560E5-702A-F54D-8AED-2E3621726B65}">
      <dgm:prSet phldrT="[Text]"/>
      <dgm:spPr/>
      <dgm:t>
        <a:bodyPr/>
        <a:lstStyle/>
        <a:p>
          <a:r>
            <a:rPr lang="en-US" dirty="0"/>
            <a:t>Disclosure of Information</a:t>
          </a:r>
        </a:p>
      </dgm:t>
    </dgm:pt>
    <dgm:pt modelId="{D030B9A3-671A-0B4C-91CB-7CE4917A35F6}" type="parTrans" cxnId="{9558F4C0-14EA-1740-AF8C-F38E1F7A61D0}">
      <dgm:prSet/>
      <dgm:spPr/>
      <dgm:t>
        <a:bodyPr/>
        <a:lstStyle/>
        <a:p>
          <a:endParaRPr lang="en-US"/>
        </a:p>
      </dgm:t>
    </dgm:pt>
    <dgm:pt modelId="{9690AFBA-C6DA-DB48-8247-6D1D566A61BD}" type="sibTrans" cxnId="{9558F4C0-14EA-1740-AF8C-F38E1F7A61D0}">
      <dgm:prSet/>
      <dgm:spPr/>
      <dgm:t>
        <a:bodyPr/>
        <a:lstStyle/>
        <a:p>
          <a:endParaRPr lang="en-US"/>
        </a:p>
      </dgm:t>
    </dgm:pt>
    <dgm:pt modelId="{8F5987AF-AD9B-C348-85A8-6C36BFE0B391}">
      <dgm:prSet phldrT="[Text]"/>
      <dgm:spPr/>
      <dgm:t>
        <a:bodyPr/>
        <a:lstStyle/>
        <a:p>
          <a:r>
            <a:rPr lang="en-US" dirty="0"/>
            <a:t>Understanding</a:t>
          </a:r>
        </a:p>
      </dgm:t>
    </dgm:pt>
    <dgm:pt modelId="{43AB0882-95BE-DE48-8F64-02001CD43013}" type="parTrans" cxnId="{9161F489-8122-C547-9ADD-E556534A8EE4}">
      <dgm:prSet/>
      <dgm:spPr/>
      <dgm:t>
        <a:bodyPr/>
        <a:lstStyle/>
        <a:p>
          <a:endParaRPr lang="en-US"/>
        </a:p>
      </dgm:t>
    </dgm:pt>
    <dgm:pt modelId="{BEFC9D90-D63D-7F46-A24F-D74460F876F0}" type="sibTrans" cxnId="{9161F489-8122-C547-9ADD-E556534A8EE4}">
      <dgm:prSet/>
      <dgm:spPr/>
      <dgm:t>
        <a:bodyPr/>
        <a:lstStyle/>
        <a:p>
          <a:endParaRPr lang="en-US"/>
        </a:p>
      </dgm:t>
    </dgm:pt>
    <dgm:pt modelId="{8FCCD5D4-C9BD-0F40-A675-6B818AF0B9C2}">
      <dgm:prSet phldrT="[Text]"/>
      <dgm:spPr/>
      <dgm:t>
        <a:bodyPr/>
        <a:lstStyle/>
        <a:p>
          <a:r>
            <a:rPr lang="en-US" dirty="0"/>
            <a:t>Voluntary Authorization</a:t>
          </a:r>
        </a:p>
      </dgm:t>
    </dgm:pt>
    <dgm:pt modelId="{8C246C41-5F24-884A-B1E8-187DB414CF2F}" type="parTrans" cxnId="{0F971CFF-F707-FF49-93E6-B6964A50DC5F}">
      <dgm:prSet/>
      <dgm:spPr/>
      <dgm:t>
        <a:bodyPr/>
        <a:lstStyle/>
        <a:p>
          <a:endParaRPr lang="en-US"/>
        </a:p>
      </dgm:t>
    </dgm:pt>
    <dgm:pt modelId="{E86CE8FB-F11B-BA45-984D-C67C23669E7A}" type="sibTrans" cxnId="{0F971CFF-F707-FF49-93E6-B6964A50DC5F}">
      <dgm:prSet/>
      <dgm:spPr/>
      <dgm:t>
        <a:bodyPr/>
        <a:lstStyle/>
        <a:p>
          <a:endParaRPr lang="en-US"/>
        </a:p>
      </dgm:t>
    </dgm:pt>
    <dgm:pt modelId="{5134B028-6BCD-9F48-990E-DFB5BA9ED859}">
      <dgm:prSet phldrT="[Text]"/>
      <dgm:spPr/>
      <dgm:t>
        <a:bodyPr/>
        <a:lstStyle/>
        <a:p>
          <a:r>
            <a:rPr lang="en-US" dirty="0"/>
            <a:t>Competence</a:t>
          </a:r>
        </a:p>
      </dgm:t>
    </dgm:pt>
    <dgm:pt modelId="{DCF1F2E0-7027-9347-9E32-8D398DA3A428}" type="parTrans" cxnId="{BB1F22F9-D5EF-D24C-9DB0-1FD8F0BCE30A}">
      <dgm:prSet/>
      <dgm:spPr/>
      <dgm:t>
        <a:bodyPr/>
        <a:lstStyle/>
        <a:p>
          <a:endParaRPr lang="en-US"/>
        </a:p>
      </dgm:t>
    </dgm:pt>
    <dgm:pt modelId="{C3716EEF-19C9-B747-9F30-1FCE4CC6B426}" type="sibTrans" cxnId="{BB1F22F9-D5EF-D24C-9DB0-1FD8F0BCE30A}">
      <dgm:prSet/>
      <dgm:spPr/>
      <dgm:t>
        <a:bodyPr/>
        <a:lstStyle/>
        <a:p>
          <a:endParaRPr lang="en-US"/>
        </a:p>
      </dgm:t>
    </dgm:pt>
    <dgm:pt modelId="{5632CD60-3909-4C46-90CF-CD60F59E349F}" type="pres">
      <dgm:prSet presAssocID="{785ABE64-7E4F-324F-B4D5-D4CB350FE80B}" presName="diagram" presStyleCnt="0">
        <dgm:presLayoutVars>
          <dgm:chMax val="1"/>
          <dgm:dir/>
          <dgm:animLvl val="ctr"/>
          <dgm:resizeHandles val="exact"/>
        </dgm:presLayoutVars>
      </dgm:prSet>
      <dgm:spPr/>
    </dgm:pt>
    <dgm:pt modelId="{EE54154E-D5B8-5648-B42A-2DE9C6378778}" type="pres">
      <dgm:prSet presAssocID="{785ABE64-7E4F-324F-B4D5-D4CB350FE80B}" presName="matrix" presStyleCnt="0"/>
      <dgm:spPr/>
    </dgm:pt>
    <dgm:pt modelId="{2D27C68D-A189-8B48-9885-9E4ED5F19CB1}" type="pres">
      <dgm:prSet presAssocID="{785ABE64-7E4F-324F-B4D5-D4CB350FE80B}" presName="tile1" presStyleLbl="node1" presStyleIdx="0" presStyleCnt="4"/>
      <dgm:spPr/>
    </dgm:pt>
    <dgm:pt modelId="{6366F356-6B43-0B48-93B5-9748629FDF95}" type="pres">
      <dgm:prSet presAssocID="{785ABE64-7E4F-324F-B4D5-D4CB350FE80B}" presName="tile1text" presStyleLbl="node1" presStyleIdx="0" presStyleCnt="4">
        <dgm:presLayoutVars>
          <dgm:chMax val="0"/>
          <dgm:chPref val="0"/>
          <dgm:bulletEnabled val="1"/>
        </dgm:presLayoutVars>
      </dgm:prSet>
      <dgm:spPr/>
    </dgm:pt>
    <dgm:pt modelId="{E225BE1B-A243-A846-AF05-E7F26F3762D1}" type="pres">
      <dgm:prSet presAssocID="{785ABE64-7E4F-324F-B4D5-D4CB350FE80B}" presName="tile2" presStyleLbl="node1" presStyleIdx="1" presStyleCnt="4"/>
      <dgm:spPr/>
    </dgm:pt>
    <dgm:pt modelId="{03B20346-1FBB-6E4E-BC3D-31AF1452F4EB}" type="pres">
      <dgm:prSet presAssocID="{785ABE64-7E4F-324F-B4D5-D4CB350FE80B}" presName="tile2text" presStyleLbl="node1" presStyleIdx="1" presStyleCnt="4">
        <dgm:presLayoutVars>
          <dgm:chMax val="0"/>
          <dgm:chPref val="0"/>
          <dgm:bulletEnabled val="1"/>
        </dgm:presLayoutVars>
      </dgm:prSet>
      <dgm:spPr/>
    </dgm:pt>
    <dgm:pt modelId="{08B26CD4-5155-314C-BDE8-21A559EEBAAC}" type="pres">
      <dgm:prSet presAssocID="{785ABE64-7E4F-324F-B4D5-D4CB350FE80B}" presName="tile3" presStyleLbl="node1" presStyleIdx="2" presStyleCnt="4"/>
      <dgm:spPr/>
    </dgm:pt>
    <dgm:pt modelId="{FE5393BE-6072-B94A-8BDB-20579D7701EE}" type="pres">
      <dgm:prSet presAssocID="{785ABE64-7E4F-324F-B4D5-D4CB350FE80B}" presName="tile3text" presStyleLbl="node1" presStyleIdx="2" presStyleCnt="4">
        <dgm:presLayoutVars>
          <dgm:chMax val="0"/>
          <dgm:chPref val="0"/>
          <dgm:bulletEnabled val="1"/>
        </dgm:presLayoutVars>
      </dgm:prSet>
      <dgm:spPr/>
    </dgm:pt>
    <dgm:pt modelId="{78EE3D3A-843E-A94B-9BF5-710FA3E49EAF}" type="pres">
      <dgm:prSet presAssocID="{785ABE64-7E4F-324F-B4D5-D4CB350FE80B}" presName="tile4" presStyleLbl="node1" presStyleIdx="3" presStyleCnt="4"/>
      <dgm:spPr/>
    </dgm:pt>
    <dgm:pt modelId="{FCCCEF46-6275-904C-8ED1-8FC3F50FE42D}" type="pres">
      <dgm:prSet presAssocID="{785ABE64-7E4F-324F-B4D5-D4CB350FE80B}" presName="tile4text" presStyleLbl="node1" presStyleIdx="3" presStyleCnt="4">
        <dgm:presLayoutVars>
          <dgm:chMax val="0"/>
          <dgm:chPref val="0"/>
          <dgm:bulletEnabled val="1"/>
        </dgm:presLayoutVars>
      </dgm:prSet>
      <dgm:spPr/>
    </dgm:pt>
    <dgm:pt modelId="{6DACCEFD-4AB4-204C-954C-566EE4D1F309}" type="pres">
      <dgm:prSet presAssocID="{785ABE64-7E4F-324F-B4D5-D4CB350FE80B}" presName="centerTile" presStyleLbl="fgShp" presStyleIdx="0" presStyleCnt="1" custScaleX="109451" custScaleY="126941">
        <dgm:presLayoutVars>
          <dgm:chMax val="0"/>
          <dgm:chPref val="0"/>
        </dgm:presLayoutVars>
      </dgm:prSet>
      <dgm:spPr/>
    </dgm:pt>
  </dgm:ptLst>
  <dgm:cxnLst>
    <dgm:cxn modelId="{32D34322-30EC-D942-A95C-F4E062F85FC5}" type="presOf" srcId="{893560E5-702A-F54D-8AED-2E3621726B65}" destId="{6366F356-6B43-0B48-93B5-9748629FDF95}" srcOrd="1" destOrd="0" presId="urn:microsoft.com/office/officeart/2005/8/layout/matrix1"/>
    <dgm:cxn modelId="{B652AF3C-6327-024A-B26F-20F4644489F3}" type="presOf" srcId="{8F5987AF-AD9B-C348-85A8-6C36BFE0B391}" destId="{E225BE1B-A243-A846-AF05-E7F26F3762D1}" srcOrd="0" destOrd="0" presId="urn:microsoft.com/office/officeart/2005/8/layout/matrix1"/>
    <dgm:cxn modelId="{57E542DF-A5EB-CE44-A607-55E756F2867C}" type="presOf" srcId="{8FCCD5D4-C9BD-0F40-A675-6B818AF0B9C2}" destId="{08B26CD4-5155-314C-BDE8-21A559EEBAAC}" srcOrd="0" destOrd="0" presId="urn:microsoft.com/office/officeart/2005/8/layout/matrix1"/>
    <dgm:cxn modelId="{BB1F22F9-D5EF-D24C-9DB0-1FD8F0BCE30A}" srcId="{13ACC341-F84E-B442-BF16-AAC75F83AC2B}" destId="{5134B028-6BCD-9F48-990E-DFB5BA9ED859}" srcOrd="3" destOrd="0" parTransId="{DCF1F2E0-7027-9347-9E32-8D398DA3A428}" sibTransId="{C3716EEF-19C9-B747-9F30-1FCE4CC6B426}"/>
    <dgm:cxn modelId="{7F22DFDF-05BF-4B43-A734-6F655340D86D}" type="presOf" srcId="{13ACC341-F84E-B442-BF16-AAC75F83AC2B}" destId="{6DACCEFD-4AB4-204C-954C-566EE4D1F309}" srcOrd="0" destOrd="0" presId="urn:microsoft.com/office/officeart/2005/8/layout/matrix1"/>
    <dgm:cxn modelId="{D9A6846A-F60E-9645-9F3E-04762B47D4FE}" type="presOf" srcId="{893560E5-702A-F54D-8AED-2E3621726B65}" destId="{2D27C68D-A189-8B48-9885-9E4ED5F19CB1}" srcOrd="0" destOrd="0" presId="urn:microsoft.com/office/officeart/2005/8/layout/matrix1"/>
    <dgm:cxn modelId="{06FB3C57-A249-BE43-B27D-8732EC4DAA9B}" type="presOf" srcId="{8FCCD5D4-C9BD-0F40-A675-6B818AF0B9C2}" destId="{FE5393BE-6072-B94A-8BDB-20579D7701EE}" srcOrd="1" destOrd="0" presId="urn:microsoft.com/office/officeart/2005/8/layout/matrix1"/>
    <dgm:cxn modelId="{F43B3DE2-1212-2546-96A7-E7CF390AB1DA}" type="presOf" srcId="{5134B028-6BCD-9F48-990E-DFB5BA9ED859}" destId="{FCCCEF46-6275-904C-8ED1-8FC3F50FE42D}" srcOrd="1" destOrd="0" presId="urn:microsoft.com/office/officeart/2005/8/layout/matrix1"/>
    <dgm:cxn modelId="{9558F4C0-14EA-1740-AF8C-F38E1F7A61D0}" srcId="{13ACC341-F84E-B442-BF16-AAC75F83AC2B}" destId="{893560E5-702A-F54D-8AED-2E3621726B65}" srcOrd="0" destOrd="0" parTransId="{D030B9A3-671A-0B4C-91CB-7CE4917A35F6}" sibTransId="{9690AFBA-C6DA-DB48-8247-6D1D566A61BD}"/>
    <dgm:cxn modelId="{8F2E2547-9711-2B48-A29D-2E45440A73FC}" type="presOf" srcId="{5134B028-6BCD-9F48-990E-DFB5BA9ED859}" destId="{78EE3D3A-843E-A94B-9BF5-710FA3E49EAF}" srcOrd="0" destOrd="0" presId="urn:microsoft.com/office/officeart/2005/8/layout/matrix1"/>
    <dgm:cxn modelId="{A7587933-2315-3445-9CC2-996B62D898B4}" srcId="{785ABE64-7E4F-324F-B4D5-D4CB350FE80B}" destId="{13ACC341-F84E-B442-BF16-AAC75F83AC2B}" srcOrd="0" destOrd="0" parTransId="{938D00DC-8331-DA4A-ABA8-3979CB9C9A5A}" sibTransId="{D8997D5A-61DA-8242-BA9A-A27A4AE1D793}"/>
    <dgm:cxn modelId="{79ACB9FD-314B-E047-B7FB-D4DB067A0CB8}" type="presOf" srcId="{785ABE64-7E4F-324F-B4D5-D4CB350FE80B}" destId="{5632CD60-3909-4C46-90CF-CD60F59E349F}" srcOrd="0" destOrd="0" presId="urn:microsoft.com/office/officeart/2005/8/layout/matrix1"/>
    <dgm:cxn modelId="{60D7D194-02FD-D640-B037-09B39FB1D177}" type="presOf" srcId="{8F5987AF-AD9B-C348-85A8-6C36BFE0B391}" destId="{03B20346-1FBB-6E4E-BC3D-31AF1452F4EB}" srcOrd="1" destOrd="0" presId="urn:microsoft.com/office/officeart/2005/8/layout/matrix1"/>
    <dgm:cxn modelId="{0F971CFF-F707-FF49-93E6-B6964A50DC5F}" srcId="{13ACC341-F84E-B442-BF16-AAC75F83AC2B}" destId="{8FCCD5D4-C9BD-0F40-A675-6B818AF0B9C2}" srcOrd="2" destOrd="0" parTransId="{8C246C41-5F24-884A-B1E8-187DB414CF2F}" sibTransId="{E86CE8FB-F11B-BA45-984D-C67C23669E7A}"/>
    <dgm:cxn modelId="{9161F489-8122-C547-9ADD-E556534A8EE4}" srcId="{13ACC341-F84E-B442-BF16-AAC75F83AC2B}" destId="{8F5987AF-AD9B-C348-85A8-6C36BFE0B391}" srcOrd="1" destOrd="0" parTransId="{43AB0882-95BE-DE48-8F64-02001CD43013}" sibTransId="{BEFC9D90-D63D-7F46-A24F-D74460F876F0}"/>
    <dgm:cxn modelId="{1F571A9F-40B6-D144-8885-E803A5AD3947}" type="presParOf" srcId="{5632CD60-3909-4C46-90CF-CD60F59E349F}" destId="{EE54154E-D5B8-5648-B42A-2DE9C6378778}" srcOrd="0" destOrd="0" presId="urn:microsoft.com/office/officeart/2005/8/layout/matrix1"/>
    <dgm:cxn modelId="{1646576C-54EF-2C4C-AB46-34EF49B04759}" type="presParOf" srcId="{EE54154E-D5B8-5648-B42A-2DE9C6378778}" destId="{2D27C68D-A189-8B48-9885-9E4ED5F19CB1}" srcOrd="0" destOrd="0" presId="urn:microsoft.com/office/officeart/2005/8/layout/matrix1"/>
    <dgm:cxn modelId="{4A64E85E-4575-7E4E-A04D-126359F6B767}" type="presParOf" srcId="{EE54154E-D5B8-5648-B42A-2DE9C6378778}" destId="{6366F356-6B43-0B48-93B5-9748629FDF95}" srcOrd="1" destOrd="0" presId="urn:microsoft.com/office/officeart/2005/8/layout/matrix1"/>
    <dgm:cxn modelId="{E8AC189E-F0D7-0F4D-BF4E-04EE5F9BDB7E}" type="presParOf" srcId="{EE54154E-D5B8-5648-B42A-2DE9C6378778}" destId="{E225BE1B-A243-A846-AF05-E7F26F3762D1}" srcOrd="2" destOrd="0" presId="urn:microsoft.com/office/officeart/2005/8/layout/matrix1"/>
    <dgm:cxn modelId="{96EFAA5A-05F6-C04A-AADF-360BBB308EDC}" type="presParOf" srcId="{EE54154E-D5B8-5648-B42A-2DE9C6378778}" destId="{03B20346-1FBB-6E4E-BC3D-31AF1452F4EB}" srcOrd="3" destOrd="0" presId="urn:microsoft.com/office/officeart/2005/8/layout/matrix1"/>
    <dgm:cxn modelId="{B5057E05-A3DA-8748-95BE-B15CE68B4550}" type="presParOf" srcId="{EE54154E-D5B8-5648-B42A-2DE9C6378778}" destId="{08B26CD4-5155-314C-BDE8-21A559EEBAAC}" srcOrd="4" destOrd="0" presId="urn:microsoft.com/office/officeart/2005/8/layout/matrix1"/>
    <dgm:cxn modelId="{A67CC3E7-E76C-6A47-8C67-F7920B8E7089}" type="presParOf" srcId="{EE54154E-D5B8-5648-B42A-2DE9C6378778}" destId="{FE5393BE-6072-B94A-8BDB-20579D7701EE}" srcOrd="5" destOrd="0" presId="urn:microsoft.com/office/officeart/2005/8/layout/matrix1"/>
    <dgm:cxn modelId="{8A939B15-E513-DE4B-A62B-3CC762FE8343}" type="presParOf" srcId="{EE54154E-D5B8-5648-B42A-2DE9C6378778}" destId="{78EE3D3A-843E-A94B-9BF5-710FA3E49EAF}" srcOrd="6" destOrd="0" presId="urn:microsoft.com/office/officeart/2005/8/layout/matrix1"/>
    <dgm:cxn modelId="{FECA5077-2E37-6845-B7FB-7CE37B64E4BA}" type="presParOf" srcId="{EE54154E-D5B8-5648-B42A-2DE9C6378778}" destId="{FCCCEF46-6275-904C-8ED1-8FC3F50FE42D}" srcOrd="7" destOrd="0" presId="urn:microsoft.com/office/officeart/2005/8/layout/matrix1"/>
    <dgm:cxn modelId="{FCE669D1-B15F-0D45-A6BB-1302EE3A1F04}" type="presParOf" srcId="{5632CD60-3909-4C46-90CF-CD60F59E349F}" destId="{6DACCEFD-4AB4-204C-954C-566EE4D1F30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7C68D-A189-8B48-9885-9E4ED5F19CB1}">
      <dsp:nvSpPr>
        <dsp:cNvPr id="0" name=""/>
        <dsp:cNvSpPr/>
      </dsp:nvSpPr>
      <dsp:spPr>
        <a:xfrm rot="16200000">
          <a:off x="686835" y="-686835"/>
          <a:ext cx="2123948" cy="349761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Disclosure of Information</a:t>
          </a:r>
        </a:p>
      </dsp:txBody>
      <dsp:txXfrm rot="5400000">
        <a:off x="0" y="0"/>
        <a:ext cx="3497619" cy="1592961"/>
      </dsp:txXfrm>
    </dsp:sp>
    <dsp:sp modelId="{E225BE1B-A243-A846-AF05-E7F26F3762D1}">
      <dsp:nvSpPr>
        <dsp:cNvPr id="0" name=""/>
        <dsp:cNvSpPr/>
      </dsp:nvSpPr>
      <dsp:spPr>
        <a:xfrm>
          <a:off x="3497619" y="0"/>
          <a:ext cx="3497619" cy="212394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Understanding</a:t>
          </a:r>
        </a:p>
      </dsp:txBody>
      <dsp:txXfrm>
        <a:off x="3497619" y="0"/>
        <a:ext cx="3497619" cy="1592961"/>
      </dsp:txXfrm>
    </dsp:sp>
    <dsp:sp modelId="{08B26CD4-5155-314C-BDE8-21A559EEBAAC}">
      <dsp:nvSpPr>
        <dsp:cNvPr id="0" name=""/>
        <dsp:cNvSpPr/>
      </dsp:nvSpPr>
      <dsp:spPr>
        <a:xfrm rot="10800000">
          <a:off x="0" y="2123948"/>
          <a:ext cx="3497619" cy="212394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Voluntary Authorization</a:t>
          </a:r>
        </a:p>
      </dsp:txBody>
      <dsp:txXfrm rot="10800000">
        <a:off x="0" y="2654934"/>
        <a:ext cx="3497619" cy="1592961"/>
      </dsp:txXfrm>
    </dsp:sp>
    <dsp:sp modelId="{78EE3D3A-843E-A94B-9BF5-710FA3E49EAF}">
      <dsp:nvSpPr>
        <dsp:cNvPr id="0" name=""/>
        <dsp:cNvSpPr/>
      </dsp:nvSpPr>
      <dsp:spPr>
        <a:xfrm rot="5400000">
          <a:off x="4184455" y="1437112"/>
          <a:ext cx="2123948" cy="349761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Competence</a:t>
          </a:r>
        </a:p>
      </dsp:txBody>
      <dsp:txXfrm rot="-5400000">
        <a:off x="3497619" y="2654934"/>
        <a:ext cx="3497619" cy="1592961"/>
      </dsp:txXfrm>
    </dsp:sp>
    <dsp:sp modelId="{6DACCEFD-4AB4-204C-954C-566EE4D1F309}">
      <dsp:nvSpPr>
        <dsp:cNvPr id="0" name=""/>
        <dsp:cNvSpPr/>
      </dsp:nvSpPr>
      <dsp:spPr>
        <a:xfrm>
          <a:off x="2349165" y="1449907"/>
          <a:ext cx="2296907" cy="134808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en-US" sz="3700" kern="1200" dirty="0"/>
        </a:p>
      </dsp:txBody>
      <dsp:txXfrm>
        <a:off x="2414973" y="1515715"/>
        <a:ext cx="2165291" cy="121646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0.55767</cdr:x>
      <cdr:y>0.13761</cdr:y>
    </cdr:from>
    <cdr:to>
      <cdr:x>0.79745</cdr:x>
      <cdr:y>0.1822</cdr:y>
    </cdr:to>
    <cdr:sp macro="" textlink="">
      <cdr:nvSpPr>
        <cdr:cNvPr id="2" name="TextBox 1"/>
        <cdr:cNvSpPr txBox="1"/>
      </cdr:nvSpPr>
      <cdr:spPr>
        <a:xfrm xmlns:a="http://schemas.openxmlformats.org/drawingml/2006/main">
          <a:off x="6595674" y="899410"/>
          <a:ext cx="2835934" cy="2914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bg1"/>
              </a:solidFill>
            </a:rPr>
            <a:t>Stay at home order start</a:t>
          </a:r>
        </a:p>
      </cdr:txBody>
    </cdr:sp>
  </cdr:relSizeAnchor>
</c:userShapes>
</file>

<file path=ppt/drawings/drawing2.xml><?xml version="1.0" encoding="utf-8"?>
<c:userShapes xmlns:c="http://schemas.openxmlformats.org/drawingml/2006/chart">
  <cdr:relSizeAnchor xmlns:cdr="http://schemas.openxmlformats.org/drawingml/2006/chartDrawing">
    <cdr:from>
      <cdr:x>0.55767</cdr:x>
      <cdr:y>0.13761</cdr:y>
    </cdr:from>
    <cdr:to>
      <cdr:x>0.79745</cdr:x>
      <cdr:y>0.1822</cdr:y>
    </cdr:to>
    <cdr:sp macro="" textlink="">
      <cdr:nvSpPr>
        <cdr:cNvPr id="2" name="TextBox 1"/>
        <cdr:cNvSpPr txBox="1"/>
      </cdr:nvSpPr>
      <cdr:spPr>
        <a:xfrm xmlns:a="http://schemas.openxmlformats.org/drawingml/2006/main">
          <a:off x="6595674" y="899410"/>
          <a:ext cx="2835934" cy="2914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chemeClr val="bg1"/>
              </a:solidFill>
            </a:rPr>
            <a:t>Stay at home order start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5BA21-59D3-B74D-8C3C-39396182C44C}" type="datetimeFigureOut">
              <a:rPr lang="en-US" smtClean="0"/>
              <a:t>5/9/2020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441B7-7A25-0540-87D6-74E622533432}" type="slidenum">
              <a:rPr lang="en-US" smtClean="0"/>
              <a:t>‹#›</a:t>
            </a:fld>
            <a:endParaRPr lang="en-US"/>
          </a:p>
        </p:txBody>
      </p:sp>
    </p:spTree>
    <p:extLst>
      <p:ext uri="{BB962C8B-B14F-4D97-AF65-F5344CB8AC3E}">
        <p14:creationId xmlns:p14="http://schemas.microsoft.com/office/powerpoint/2010/main" val="21686411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0A9A30-C8AD-A540-98DE-7981B64F5D4D}"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176909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0A9A30-C8AD-A540-98DE-7981B64F5D4D}"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216027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0A9A30-C8AD-A540-98DE-7981B64F5D4D}"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339314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0A9A30-C8AD-A540-98DE-7981B64F5D4D}"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404318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0A9A30-C8AD-A540-98DE-7981B64F5D4D}"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278934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0A9A30-C8AD-A540-98DE-7981B64F5D4D}"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289041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0A9A30-C8AD-A540-98DE-7981B64F5D4D}" type="datetimeFigureOut">
              <a:rPr lang="en-US" smtClean="0"/>
              <a:t>5/9/2020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409981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0A9A30-C8AD-A540-98DE-7981B64F5D4D}" type="datetimeFigureOut">
              <a:rPr lang="en-US" smtClean="0"/>
              <a:t>5/9/2020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168753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A9A30-C8AD-A540-98DE-7981B64F5D4D}" type="datetimeFigureOut">
              <a:rPr lang="en-US" smtClean="0"/>
              <a:t>5/9/2020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164246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A9A30-C8AD-A540-98DE-7981B64F5D4D}"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428783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A9A30-C8AD-A540-98DE-7981B64F5D4D}"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622BF-F382-F24C-9F72-3A8C1C3B3FC3}" type="slidenum">
              <a:rPr lang="en-US" smtClean="0"/>
              <a:t>‹#›</a:t>
            </a:fld>
            <a:endParaRPr lang="en-US"/>
          </a:p>
        </p:txBody>
      </p:sp>
    </p:spTree>
    <p:extLst>
      <p:ext uri="{BB962C8B-B14F-4D97-AF65-F5344CB8AC3E}">
        <p14:creationId xmlns:p14="http://schemas.microsoft.com/office/powerpoint/2010/main" val="41613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A9A30-C8AD-A540-98DE-7981B64F5D4D}" type="datetimeFigureOut">
              <a:rPr lang="en-US" smtClean="0"/>
              <a:t>5/9/2020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622BF-F382-F24C-9F72-3A8C1C3B3FC3}" type="slidenum">
              <a:rPr lang="en-US" smtClean="0"/>
              <a:t>‹#›</a:t>
            </a:fld>
            <a:endParaRPr lang="en-US"/>
          </a:p>
        </p:txBody>
      </p:sp>
    </p:spTree>
    <p:extLst>
      <p:ext uri="{BB962C8B-B14F-4D97-AF65-F5344CB8AC3E}">
        <p14:creationId xmlns:p14="http://schemas.microsoft.com/office/powerpoint/2010/main" val="19642507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Ethical Implications of Geospatial Data and </a:t>
            </a:r>
            <a:br>
              <a:rPr lang="en-US"/>
            </a:br>
            <a:r>
              <a:rPr lang="en-US"/>
              <a:t>CoVID-19 Contact Tracing</a:t>
            </a:r>
            <a:br>
              <a:rPr lang="en-US" dirty="0"/>
            </a:br>
            <a:endParaRPr lang="en-US" dirty="0"/>
          </a:p>
        </p:txBody>
      </p:sp>
      <p:sp>
        <p:nvSpPr>
          <p:cNvPr id="3" name="Subtitle 2"/>
          <p:cNvSpPr>
            <a:spLocks noGrp="1"/>
          </p:cNvSpPr>
          <p:nvPr>
            <p:ph type="subTitle" idx="1"/>
          </p:nvPr>
        </p:nvSpPr>
        <p:spPr/>
        <p:txBody>
          <a:bodyPr/>
          <a:lstStyle/>
          <a:p>
            <a:r>
              <a:rPr lang="en-US" dirty="0"/>
              <a:t>Enbal Shacham, PhD</a:t>
            </a:r>
          </a:p>
          <a:p>
            <a:r>
              <a:rPr lang="en-US" dirty="0"/>
              <a:t>Michael Rozier, PhD, SJ</a:t>
            </a:r>
          </a:p>
          <a:p>
            <a:r>
              <a:rPr lang="en-US" dirty="0"/>
              <a:t>Jason Keune, MD, MBA, FACS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18" y="5887220"/>
            <a:ext cx="3585782" cy="899659"/>
          </a:xfrm>
          <a:prstGeom prst="rect">
            <a:avLst/>
          </a:prstGeom>
        </p:spPr>
      </p:pic>
    </p:spTree>
    <p:extLst>
      <p:ext uri="{BB962C8B-B14F-4D97-AF65-F5344CB8AC3E}">
        <p14:creationId xmlns:p14="http://schemas.microsoft.com/office/powerpoint/2010/main" val="400227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Likelihood of Work Travel During Social Distancing by Occupation </a:t>
            </a:r>
          </a:p>
        </p:txBody>
      </p:sp>
      <p:graphicFrame>
        <p:nvGraphicFramePr>
          <p:cNvPr id="4" name="Content Placeholder 3"/>
          <p:cNvGraphicFramePr>
            <a:graphicFrameLocks noGrp="1"/>
          </p:cNvGraphicFramePr>
          <p:nvPr>
            <p:ph idx="1"/>
            <p:extLst/>
          </p:nvPr>
        </p:nvGraphicFramePr>
        <p:xfrm>
          <a:off x="467139" y="2030070"/>
          <a:ext cx="8048212" cy="3563178"/>
        </p:xfrm>
        <a:graphic>
          <a:graphicData uri="http://schemas.openxmlformats.org/drawingml/2006/table">
            <a:tbl>
              <a:tblPr firstRow="1" bandRow="1">
                <a:tableStyleId>{5C22544A-7EE6-4342-B048-85BDC9FD1C3A}</a:tableStyleId>
              </a:tblPr>
              <a:tblGrid>
                <a:gridCol w="2318819">
                  <a:extLst>
                    <a:ext uri="{9D8B030D-6E8A-4147-A177-3AD203B41FA5}">
                      <a16:colId xmlns:a16="http://schemas.microsoft.com/office/drawing/2014/main" val="2235909882"/>
                    </a:ext>
                  </a:extLst>
                </a:gridCol>
                <a:gridCol w="1091756">
                  <a:extLst>
                    <a:ext uri="{9D8B030D-6E8A-4147-A177-3AD203B41FA5}">
                      <a16:colId xmlns:a16="http://schemas.microsoft.com/office/drawing/2014/main" val="1005780839"/>
                    </a:ext>
                  </a:extLst>
                </a:gridCol>
                <a:gridCol w="1380087">
                  <a:extLst>
                    <a:ext uri="{9D8B030D-6E8A-4147-A177-3AD203B41FA5}">
                      <a16:colId xmlns:a16="http://schemas.microsoft.com/office/drawing/2014/main" val="3070251857"/>
                    </a:ext>
                  </a:extLst>
                </a:gridCol>
                <a:gridCol w="3257550">
                  <a:extLst>
                    <a:ext uri="{9D8B030D-6E8A-4147-A177-3AD203B41FA5}">
                      <a16:colId xmlns:a16="http://schemas.microsoft.com/office/drawing/2014/main" val="2827317049"/>
                    </a:ext>
                  </a:extLst>
                </a:gridCol>
              </a:tblGrid>
              <a:tr h="467139">
                <a:tc>
                  <a:txBody>
                    <a:bodyPr/>
                    <a:lstStyle/>
                    <a:p>
                      <a:pPr algn="ctr"/>
                      <a:r>
                        <a:rPr lang="en-US" sz="1400" dirty="0"/>
                        <a:t>Employment category</a:t>
                      </a:r>
                    </a:p>
                  </a:txBody>
                  <a:tcPr marL="68580" marR="68580" marT="34290" marB="34290"/>
                </a:tc>
                <a:tc>
                  <a:txBody>
                    <a:bodyPr/>
                    <a:lstStyle/>
                    <a:p>
                      <a:pPr algn="ctr"/>
                      <a:r>
                        <a:rPr lang="en-US" sz="1400" dirty="0"/>
                        <a:t>Moran’s I</a:t>
                      </a:r>
                    </a:p>
                  </a:txBody>
                  <a:tcPr marL="68580" marR="68580" marT="34290" marB="34290"/>
                </a:tc>
                <a:tc>
                  <a:txBody>
                    <a:bodyPr/>
                    <a:lstStyle/>
                    <a:p>
                      <a:pPr algn="ctr"/>
                      <a:r>
                        <a:rPr lang="en-US" sz="1400" dirty="0"/>
                        <a:t>P-value</a:t>
                      </a:r>
                    </a:p>
                  </a:txBody>
                  <a:tcPr marL="68580" marR="68580" marT="34290" marB="34290"/>
                </a:tc>
                <a:tc>
                  <a:txBody>
                    <a:bodyPr/>
                    <a:lstStyle/>
                    <a:p>
                      <a:pPr algn="ctr"/>
                      <a:r>
                        <a:rPr lang="en-US" sz="1400" dirty="0"/>
                        <a:t>Interpretation</a:t>
                      </a:r>
                    </a:p>
                  </a:txBody>
                  <a:tcPr marL="68580" marR="68580" marT="34290" marB="34290"/>
                </a:tc>
                <a:extLst>
                  <a:ext uri="{0D108BD9-81ED-4DB2-BD59-A6C34878D82A}">
                    <a16:rowId xmlns:a16="http://schemas.microsoft.com/office/drawing/2014/main" val="2820336723"/>
                  </a:ext>
                </a:extLst>
              </a:tr>
              <a:tr h="525780">
                <a:tc>
                  <a:txBody>
                    <a:bodyPr/>
                    <a:lstStyle/>
                    <a:p>
                      <a:r>
                        <a:rPr lang="en-US" sz="1800" dirty="0"/>
                        <a:t>Food service</a:t>
                      </a:r>
                    </a:p>
                  </a:txBody>
                  <a:tcPr marL="68580" marR="68580" marT="34290" marB="34290"/>
                </a:tc>
                <a:tc>
                  <a:txBody>
                    <a:bodyPr/>
                    <a:lstStyle/>
                    <a:p>
                      <a:pPr algn="r"/>
                      <a:r>
                        <a:rPr lang="en-US" sz="1800" dirty="0"/>
                        <a:t>0.21</a:t>
                      </a:r>
                    </a:p>
                  </a:txBody>
                  <a:tcPr marL="68580" marR="68580" marT="34290" marB="34290"/>
                </a:tc>
                <a:tc>
                  <a:txBody>
                    <a:bodyPr/>
                    <a:lstStyle/>
                    <a:p>
                      <a:pPr algn="r"/>
                      <a:r>
                        <a:rPr lang="en-US" sz="1800" dirty="0"/>
                        <a:t>0.001</a:t>
                      </a:r>
                    </a:p>
                  </a:txBody>
                  <a:tcPr marL="68580" marR="68580" marT="34290" marB="34290"/>
                </a:tc>
                <a:tc>
                  <a:txBody>
                    <a:bodyPr/>
                    <a:lstStyle/>
                    <a:p>
                      <a:pPr algn="l"/>
                      <a:r>
                        <a:rPr lang="en-US" sz="1500" dirty="0"/>
                        <a:t>Tracts with higher</a:t>
                      </a:r>
                      <a:r>
                        <a:rPr lang="en-US" sz="1500" baseline="0" dirty="0"/>
                        <a:t> % food service employment have higher % work travel</a:t>
                      </a:r>
                      <a:endParaRPr lang="en-US" sz="1500" dirty="0"/>
                    </a:p>
                  </a:txBody>
                  <a:tcPr marL="68580" marR="68580" marT="34290" marB="34290"/>
                </a:tc>
                <a:extLst>
                  <a:ext uri="{0D108BD9-81ED-4DB2-BD59-A6C34878D82A}">
                    <a16:rowId xmlns:a16="http://schemas.microsoft.com/office/drawing/2014/main" val="958590143"/>
                  </a:ext>
                </a:extLst>
              </a:tr>
              <a:tr h="525780">
                <a:tc>
                  <a:txBody>
                    <a:bodyPr/>
                    <a:lstStyle/>
                    <a:p>
                      <a:r>
                        <a:rPr lang="en-US" sz="1800" dirty="0"/>
                        <a:t>Health</a:t>
                      </a:r>
                      <a:r>
                        <a:rPr lang="en-US" sz="1800" baseline="0" dirty="0"/>
                        <a:t> support</a:t>
                      </a:r>
                      <a:endParaRPr lang="en-US" sz="1800" dirty="0"/>
                    </a:p>
                  </a:txBody>
                  <a:tcPr marL="68580" marR="68580" marT="34290" marB="34290"/>
                </a:tc>
                <a:tc>
                  <a:txBody>
                    <a:bodyPr/>
                    <a:lstStyle/>
                    <a:p>
                      <a:pPr algn="r"/>
                      <a:r>
                        <a:rPr lang="en-US" sz="1800" dirty="0"/>
                        <a:t>0.31</a:t>
                      </a:r>
                    </a:p>
                  </a:txBody>
                  <a:tcPr marL="68580" marR="68580" marT="34290" marB="34290"/>
                </a:tc>
                <a:tc>
                  <a:txBody>
                    <a:bodyPr/>
                    <a:lstStyle/>
                    <a:p>
                      <a:pPr algn="r"/>
                      <a:r>
                        <a:rPr lang="en-US" sz="1800" dirty="0"/>
                        <a:t>0.001</a:t>
                      </a:r>
                    </a:p>
                  </a:txBody>
                  <a:tcPr marL="68580" marR="68580" marT="34290" marB="34290"/>
                </a:tc>
                <a:tc>
                  <a:txBody>
                    <a:bodyPr/>
                    <a:lstStyle/>
                    <a:p>
                      <a:pPr algn="l"/>
                      <a:r>
                        <a:rPr lang="en-US" sz="1500" dirty="0"/>
                        <a:t>Tracts with higher % healthcare</a:t>
                      </a:r>
                      <a:r>
                        <a:rPr lang="en-US" sz="1500" baseline="0" dirty="0"/>
                        <a:t> support employment have higher % work travel</a:t>
                      </a:r>
                      <a:endParaRPr lang="en-US" sz="1500" dirty="0"/>
                    </a:p>
                  </a:txBody>
                  <a:tcPr marL="68580" marR="68580" marT="34290" marB="34290"/>
                </a:tc>
                <a:extLst>
                  <a:ext uri="{0D108BD9-81ED-4DB2-BD59-A6C34878D82A}">
                    <a16:rowId xmlns:a16="http://schemas.microsoft.com/office/drawing/2014/main" val="566974689"/>
                  </a:ext>
                </a:extLst>
              </a:tr>
              <a:tr h="525780">
                <a:tc>
                  <a:txBody>
                    <a:bodyPr/>
                    <a:lstStyle/>
                    <a:p>
                      <a:r>
                        <a:rPr lang="en-US" sz="1800" dirty="0"/>
                        <a:t>Professional</a:t>
                      </a:r>
                    </a:p>
                  </a:txBody>
                  <a:tcPr marL="68580" marR="68580" marT="34290" marB="34290"/>
                </a:tc>
                <a:tc>
                  <a:txBody>
                    <a:bodyPr/>
                    <a:lstStyle/>
                    <a:p>
                      <a:pPr algn="r"/>
                      <a:r>
                        <a:rPr lang="en-US" sz="1800" dirty="0"/>
                        <a:t>-0.23</a:t>
                      </a:r>
                    </a:p>
                  </a:txBody>
                  <a:tcPr marL="68580" marR="68580" marT="34290" marB="34290"/>
                </a:tc>
                <a:tc>
                  <a:txBody>
                    <a:bodyPr/>
                    <a:lstStyle/>
                    <a:p>
                      <a:pPr algn="r"/>
                      <a:r>
                        <a:rPr lang="en-US" sz="1800" dirty="0"/>
                        <a:t>0.001</a:t>
                      </a:r>
                    </a:p>
                  </a:txBody>
                  <a:tcPr marL="68580" marR="68580" marT="34290" marB="34290"/>
                </a:tc>
                <a:tc>
                  <a:txBody>
                    <a:bodyPr/>
                    <a:lstStyle/>
                    <a:p>
                      <a:pPr algn="l"/>
                      <a:r>
                        <a:rPr lang="en-US" sz="1500" dirty="0"/>
                        <a:t>Tracts with higher % professional</a:t>
                      </a:r>
                      <a:r>
                        <a:rPr lang="en-US" sz="1500" baseline="0" dirty="0"/>
                        <a:t> employment have lower % work travel</a:t>
                      </a:r>
                      <a:endParaRPr lang="en-US" sz="1500" dirty="0"/>
                    </a:p>
                  </a:txBody>
                  <a:tcPr marL="68580" marR="68580" marT="34290" marB="34290"/>
                </a:tc>
                <a:extLst>
                  <a:ext uri="{0D108BD9-81ED-4DB2-BD59-A6C34878D82A}">
                    <a16:rowId xmlns:a16="http://schemas.microsoft.com/office/drawing/2014/main" val="3034712636"/>
                  </a:ext>
                </a:extLst>
              </a:tr>
              <a:tr h="467139">
                <a:tc>
                  <a:txBody>
                    <a:bodyPr/>
                    <a:lstStyle/>
                    <a:p>
                      <a:r>
                        <a:rPr lang="en-US" sz="1800" dirty="0"/>
                        <a:t>Office</a:t>
                      </a:r>
                      <a:r>
                        <a:rPr lang="en-US" sz="1800" baseline="0" dirty="0"/>
                        <a:t> admin</a:t>
                      </a:r>
                      <a:endParaRPr lang="en-US" sz="1800" dirty="0"/>
                    </a:p>
                  </a:txBody>
                  <a:tcPr marL="68580" marR="68580" marT="34290" marB="34290"/>
                </a:tc>
                <a:tc>
                  <a:txBody>
                    <a:bodyPr/>
                    <a:lstStyle/>
                    <a:p>
                      <a:pPr algn="r"/>
                      <a:r>
                        <a:rPr lang="en-US" sz="1800" dirty="0"/>
                        <a:t>0</a:t>
                      </a:r>
                    </a:p>
                  </a:txBody>
                  <a:tcPr marL="68580" marR="68580" marT="34290" marB="34290"/>
                </a:tc>
                <a:tc>
                  <a:txBody>
                    <a:bodyPr/>
                    <a:lstStyle/>
                    <a:p>
                      <a:pPr algn="r"/>
                      <a:r>
                        <a:rPr lang="en-US" sz="1800" dirty="0"/>
                        <a:t>0.35</a:t>
                      </a:r>
                    </a:p>
                  </a:txBody>
                  <a:tcPr marL="68580" marR="68580" marT="34290" marB="34290"/>
                </a:tc>
                <a:tc>
                  <a:txBody>
                    <a:bodyPr/>
                    <a:lstStyle/>
                    <a:p>
                      <a:pPr algn="l"/>
                      <a:r>
                        <a:rPr lang="en-US" sz="2100" dirty="0"/>
                        <a:t>No association </a:t>
                      </a:r>
                    </a:p>
                  </a:txBody>
                  <a:tcPr marL="68580" marR="68580" marT="34290" marB="34290"/>
                </a:tc>
                <a:extLst>
                  <a:ext uri="{0D108BD9-81ED-4DB2-BD59-A6C34878D82A}">
                    <a16:rowId xmlns:a16="http://schemas.microsoft.com/office/drawing/2014/main" val="2104539900"/>
                  </a:ext>
                </a:extLst>
              </a:tr>
              <a:tr h="525780">
                <a:tc>
                  <a:txBody>
                    <a:bodyPr/>
                    <a:lstStyle/>
                    <a:p>
                      <a:r>
                        <a:rPr lang="en-US" sz="1800" dirty="0"/>
                        <a:t>Production/</a:t>
                      </a:r>
                      <a:r>
                        <a:rPr lang="en-US" sz="1800" dirty="0" err="1"/>
                        <a:t>mfg</a:t>
                      </a:r>
                      <a:endParaRPr lang="en-US" sz="1800" dirty="0"/>
                    </a:p>
                  </a:txBody>
                  <a:tcPr marL="68580" marR="68580" marT="34290" marB="34290"/>
                </a:tc>
                <a:tc>
                  <a:txBody>
                    <a:bodyPr/>
                    <a:lstStyle/>
                    <a:p>
                      <a:pPr algn="r"/>
                      <a:r>
                        <a:rPr lang="en-US" sz="1800" dirty="0"/>
                        <a:t>0.12</a:t>
                      </a:r>
                    </a:p>
                  </a:txBody>
                  <a:tcPr marL="68580" marR="68580" marT="34290" marB="34290"/>
                </a:tc>
                <a:tc>
                  <a:txBody>
                    <a:bodyPr/>
                    <a:lstStyle/>
                    <a:p>
                      <a:pPr algn="r"/>
                      <a:r>
                        <a:rPr lang="en-US" sz="1800" dirty="0"/>
                        <a:t>0.001</a:t>
                      </a:r>
                    </a:p>
                  </a:txBody>
                  <a:tcPr marL="68580" marR="68580" marT="34290" marB="34290"/>
                </a:tc>
                <a:tc>
                  <a:txBody>
                    <a:bodyPr/>
                    <a:lstStyle/>
                    <a:p>
                      <a:pPr algn="l"/>
                      <a:r>
                        <a:rPr lang="en-US" sz="1500" dirty="0"/>
                        <a:t>Tracts with higher % </a:t>
                      </a:r>
                      <a:r>
                        <a:rPr lang="en-US" sz="1500" dirty="0" err="1"/>
                        <a:t>mfg</a:t>
                      </a:r>
                      <a:r>
                        <a:rPr lang="en-US" sz="1500" baseline="0" dirty="0"/>
                        <a:t> employment have higher % work travel</a:t>
                      </a:r>
                      <a:endParaRPr lang="en-US" sz="1500" dirty="0"/>
                    </a:p>
                  </a:txBody>
                  <a:tcPr marL="68580" marR="68580" marT="34290" marB="34290"/>
                </a:tc>
                <a:extLst>
                  <a:ext uri="{0D108BD9-81ED-4DB2-BD59-A6C34878D82A}">
                    <a16:rowId xmlns:a16="http://schemas.microsoft.com/office/drawing/2014/main" val="924299278"/>
                  </a:ext>
                </a:extLst>
              </a:tr>
              <a:tr h="525780">
                <a:tc>
                  <a:txBody>
                    <a:bodyPr/>
                    <a:lstStyle/>
                    <a:p>
                      <a:r>
                        <a:rPr lang="en-US" sz="1800" dirty="0"/>
                        <a:t>Management</a:t>
                      </a:r>
                    </a:p>
                  </a:txBody>
                  <a:tcPr marL="68580" marR="68580" marT="34290" marB="34290"/>
                </a:tc>
                <a:tc>
                  <a:txBody>
                    <a:bodyPr/>
                    <a:lstStyle/>
                    <a:p>
                      <a:pPr algn="r"/>
                      <a:r>
                        <a:rPr lang="en-US" sz="1800" dirty="0"/>
                        <a:t>-0.24</a:t>
                      </a:r>
                    </a:p>
                  </a:txBody>
                  <a:tcPr marL="68580" marR="68580" marT="34290" marB="34290"/>
                </a:tc>
                <a:tc>
                  <a:txBody>
                    <a:bodyPr/>
                    <a:lstStyle/>
                    <a:p>
                      <a:pPr algn="r"/>
                      <a:r>
                        <a:rPr lang="en-US" sz="1800" dirty="0"/>
                        <a:t>0.001</a:t>
                      </a:r>
                    </a:p>
                  </a:txBody>
                  <a:tcPr marL="68580" marR="68580" marT="34290" marB="34290"/>
                </a:tc>
                <a:tc>
                  <a:txBody>
                    <a:bodyPr/>
                    <a:lstStyle/>
                    <a:p>
                      <a:pPr algn="l"/>
                      <a:r>
                        <a:rPr lang="en-US" sz="1500" dirty="0"/>
                        <a:t>Tracts with higher % management employment have lower</a:t>
                      </a:r>
                      <a:r>
                        <a:rPr lang="en-US" sz="1500" baseline="0" dirty="0"/>
                        <a:t> % work travel</a:t>
                      </a:r>
                      <a:endParaRPr lang="en-US" sz="1500" dirty="0"/>
                    </a:p>
                  </a:txBody>
                  <a:tcPr marL="68580" marR="68580" marT="34290" marB="34290"/>
                </a:tc>
                <a:extLst>
                  <a:ext uri="{0D108BD9-81ED-4DB2-BD59-A6C34878D82A}">
                    <a16:rowId xmlns:a16="http://schemas.microsoft.com/office/drawing/2014/main" val="1327669310"/>
                  </a:ext>
                </a:extLst>
              </a:tr>
            </a:tbl>
          </a:graphicData>
        </a:graphic>
      </p:graphicFrame>
    </p:spTree>
    <p:extLst>
      <p:ext uri="{BB962C8B-B14F-4D97-AF65-F5344CB8AC3E}">
        <p14:creationId xmlns:p14="http://schemas.microsoft.com/office/powerpoint/2010/main" val="400423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58335" y="288758"/>
            <a:ext cx="8657065" cy="1495664"/>
          </a:xfrm>
        </p:spPr>
        <p:txBody>
          <a:bodyPr>
            <a:noAutofit/>
          </a:bodyPr>
          <a:lstStyle/>
          <a:p>
            <a:pPr algn="l" eaLnBrk="1" hangingPunct="1"/>
            <a:r>
              <a:rPr lang="en-US" sz="3000" dirty="0">
                <a:latin typeface="Calibri"/>
                <a:cs typeface="Calibri"/>
              </a:rPr>
              <a:t>For human subject research, informed consent requires several criteria be met. There is less consensus on what is required for other activities.</a:t>
            </a:r>
          </a:p>
        </p:txBody>
      </p:sp>
      <p:graphicFrame>
        <p:nvGraphicFramePr>
          <p:cNvPr id="2" name="Diagram 1"/>
          <p:cNvGraphicFramePr/>
          <p:nvPr>
            <p:extLst/>
          </p:nvPr>
        </p:nvGraphicFramePr>
        <p:xfrm>
          <a:off x="1210298" y="2189748"/>
          <a:ext cx="6995239" cy="424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43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340839"/>
            <a:ext cx="7832558" cy="369332"/>
          </a:xfrm>
          <a:prstGeom prst="rect">
            <a:avLst/>
          </a:prstGeom>
          <a:noFill/>
        </p:spPr>
        <p:txBody>
          <a:bodyPr wrap="square" rtlCol="0">
            <a:spAutoFit/>
          </a:bodyPr>
          <a:lstStyle/>
          <a:p>
            <a:r>
              <a:rPr lang="en-US" dirty="0"/>
              <a:t>M Rozier, E Shacham, T Loux. March 12-14, 2020. Saint Louis University.</a:t>
            </a:r>
            <a:endParaRPr lang="en-GB" dirty="0"/>
          </a:p>
        </p:txBody>
      </p:sp>
      <p:pic>
        <p:nvPicPr>
          <p:cNvPr id="5" name="Picture" descr="Figure 3. Respondents reporting that (1) others should be required to share all the places they go throughout the day or (2) they would be willing to share all the places they go throughout the day based on COVID-19 condition."/>
          <p:cNvPicPr/>
          <p:nvPr/>
        </p:nvPicPr>
        <p:blipFill>
          <a:blip r:embed="rId2"/>
          <a:stretch>
            <a:fillRect/>
          </a:stretch>
        </p:blipFill>
        <p:spPr bwMode="auto">
          <a:xfrm>
            <a:off x="108284" y="3228069"/>
            <a:ext cx="3757613" cy="3006090"/>
          </a:xfrm>
          <a:prstGeom prst="rect">
            <a:avLst/>
          </a:prstGeom>
          <a:noFill/>
          <a:ln w="9525">
            <a:noFill/>
            <a:headEnd/>
            <a:tailEnd/>
          </a:ln>
        </p:spPr>
      </p:pic>
      <p:pic>
        <p:nvPicPr>
          <p:cNvPr id="6" name="Picture" descr="Figure 1. Proportions of respondents reporting whether each entity should know of their condition."/>
          <p:cNvPicPr/>
          <p:nvPr/>
        </p:nvPicPr>
        <p:blipFill>
          <a:blip r:embed="rId3"/>
          <a:stretch>
            <a:fillRect/>
          </a:stretch>
        </p:blipFill>
        <p:spPr bwMode="auto">
          <a:xfrm>
            <a:off x="3981810" y="2219173"/>
            <a:ext cx="5085990" cy="2906280"/>
          </a:xfrm>
          <a:prstGeom prst="rect">
            <a:avLst/>
          </a:prstGeom>
          <a:noFill/>
          <a:ln w="9525">
            <a:noFill/>
            <a:headEnd/>
            <a:tailEnd/>
          </a:ln>
        </p:spPr>
      </p:pic>
      <p:sp>
        <p:nvSpPr>
          <p:cNvPr id="7" name="Rectangle 2"/>
          <p:cNvSpPr txBox="1">
            <a:spLocks noChangeArrowheads="1"/>
          </p:cNvSpPr>
          <p:nvPr/>
        </p:nvSpPr>
        <p:spPr>
          <a:xfrm>
            <a:off x="258335" y="168443"/>
            <a:ext cx="8657065" cy="19440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a:latin typeface="Calibri"/>
                <a:cs typeface="Calibri"/>
              </a:rPr>
              <a:t>Most respondents trusted the government with their location data, especially for those diagnosed with COVID. There was no significant difference in opinion across demographic groups.</a:t>
            </a:r>
          </a:p>
        </p:txBody>
      </p:sp>
    </p:spTree>
    <p:extLst>
      <p:ext uri="{BB962C8B-B14F-4D97-AF65-F5344CB8AC3E}">
        <p14:creationId xmlns:p14="http://schemas.microsoft.com/office/powerpoint/2010/main" val="72253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0439" y="387929"/>
            <a:ext cx="7861595" cy="6074870"/>
          </a:xfrm>
        </p:spPr>
      </p:pic>
    </p:spTree>
    <p:extLst>
      <p:ext uri="{BB962C8B-B14F-4D97-AF65-F5344CB8AC3E}">
        <p14:creationId xmlns:p14="http://schemas.microsoft.com/office/powerpoint/2010/main" val="47689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0964" y="387927"/>
            <a:ext cx="7745506" cy="5985164"/>
          </a:xfrm>
          <a:prstGeom prst="rect">
            <a:avLst/>
          </a:prstGeom>
        </p:spPr>
      </p:pic>
    </p:spTree>
    <p:extLst>
      <p:ext uri="{BB962C8B-B14F-4D97-AF65-F5344CB8AC3E}">
        <p14:creationId xmlns:p14="http://schemas.microsoft.com/office/powerpoint/2010/main" val="425149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t>St. Louis Regional Movement Patterns During SARS-COV-2 Pandemic </a:t>
            </a:r>
          </a:p>
        </p:txBody>
      </p:sp>
    </p:spTree>
    <p:extLst>
      <p:ext uri="{BB962C8B-B14F-4D97-AF65-F5344CB8AC3E}">
        <p14:creationId xmlns:p14="http://schemas.microsoft.com/office/powerpoint/2010/main" val="16344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46154" y="992162"/>
          <a:ext cx="8870429" cy="490178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5069040" y="1520565"/>
            <a:ext cx="1383" cy="36524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3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46154" y="992162"/>
          <a:ext cx="8870429" cy="490178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5069040" y="1520565"/>
            <a:ext cx="1383" cy="36524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27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Daily Average Change in % Leaving for Full Time Work</a:t>
            </a:r>
          </a:p>
        </p:txBody>
      </p:sp>
      <p:pic>
        <p:nvPicPr>
          <p:cNvPr id="4" name="Picture 3"/>
          <p:cNvPicPr>
            <a:picLocks noChangeAspect="1"/>
          </p:cNvPicPr>
          <p:nvPr/>
        </p:nvPicPr>
        <p:blipFill>
          <a:blip r:embed="rId2"/>
          <a:stretch>
            <a:fillRect/>
          </a:stretch>
        </p:blipFill>
        <p:spPr>
          <a:xfrm>
            <a:off x="361692" y="1824763"/>
            <a:ext cx="3550444" cy="4043363"/>
          </a:xfrm>
          <a:prstGeom prst="rect">
            <a:avLst/>
          </a:prstGeom>
        </p:spPr>
      </p:pic>
      <p:pic>
        <p:nvPicPr>
          <p:cNvPr id="5" name="Picture 4"/>
          <p:cNvPicPr>
            <a:picLocks noChangeAspect="1"/>
          </p:cNvPicPr>
          <p:nvPr/>
        </p:nvPicPr>
        <p:blipFill>
          <a:blip r:embed="rId3"/>
          <a:stretch>
            <a:fillRect/>
          </a:stretch>
        </p:blipFill>
        <p:spPr>
          <a:xfrm>
            <a:off x="4195245" y="2419945"/>
            <a:ext cx="3770970" cy="1576751"/>
          </a:xfrm>
          <a:prstGeom prst="rect">
            <a:avLst/>
          </a:prstGeom>
        </p:spPr>
      </p:pic>
      <p:sp>
        <p:nvSpPr>
          <p:cNvPr id="6" name="TextBox 5"/>
          <p:cNvSpPr txBox="1"/>
          <p:nvPr/>
        </p:nvSpPr>
        <p:spPr>
          <a:xfrm>
            <a:off x="4735998" y="4375702"/>
            <a:ext cx="3230218" cy="923330"/>
          </a:xfrm>
          <a:prstGeom prst="rect">
            <a:avLst/>
          </a:prstGeom>
          <a:noFill/>
        </p:spPr>
        <p:txBody>
          <a:bodyPr wrap="square" rtlCol="0">
            <a:spAutoFit/>
          </a:bodyPr>
          <a:lstStyle/>
          <a:p>
            <a:r>
              <a:rPr lang="en-US" sz="1350" dirty="0"/>
              <a:t>Target zip code 63033 and 63136 had a significantly high change in daily % leaving home for full time work during stay at home orders. </a:t>
            </a:r>
          </a:p>
        </p:txBody>
      </p:sp>
    </p:spTree>
    <p:extLst>
      <p:ext uri="{BB962C8B-B14F-4D97-AF65-F5344CB8AC3E}">
        <p14:creationId xmlns:p14="http://schemas.microsoft.com/office/powerpoint/2010/main" val="62251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07" y="1031703"/>
            <a:ext cx="7886700" cy="994172"/>
          </a:xfrm>
        </p:spPr>
        <p:txBody>
          <a:bodyPr>
            <a:normAutofit/>
          </a:bodyPr>
          <a:lstStyle/>
          <a:p>
            <a:r>
              <a:rPr lang="en-US" sz="2400" dirty="0"/>
              <a:t>Food Service Employment and Work Travel During Social Distancing</a:t>
            </a:r>
          </a:p>
        </p:txBody>
      </p:sp>
      <p:pic>
        <p:nvPicPr>
          <p:cNvPr id="5" name="Picture 4"/>
          <p:cNvPicPr>
            <a:picLocks noChangeAspect="1"/>
          </p:cNvPicPr>
          <p:nvPr/>
        </p:nvPicPr>
        <p:blipFill>
          <a:blip r:embed="rId2"/>
          <a:stretch>
            <a:fillRect/>
          </a:stretch>
        </p:blipFill>
        <p:spPr>
          <a:xfrm>
            <a:off x="5584107" y="4491912"/>
            <a:ext cx="417444" cy="1343648"/>
          </a:xfrm>
          <a:prstGeom prst="rect">
            <a:avLst/>
          </a:prstGeom>
        </p:spPr>
      </p:pic>
      <p:sp>
        <p:nvSpPr>
          <p:cNvPr id="6" name="TextBox 5"/>
          <p:cNvSpPr txBox="1"/>
          <p:nvPr/>
        </p:nvSpPr>
        <p:spPr>
          <a:xfrm>
            <a:off x="5918719" y="4491911"/>
            <a:ext cx="1639957" cy="300082"/>
          </a:xfrm>
          <a:prstGeom prst="rect">
            <a:avLst/>
          </a:prstGeom>
          <a:noFill/>
        </p:spPr>
        <p:txBody>
          <a:bodyPr wrap="square" rtlCol="0">
            <a:spAutoFit/>
          </a:bodyPr>
          <a:lstStyle/>
          <a:p>
            <a:r>
              <a:rPr lang="en-US" sz="1350" dirty="0"/>
              <a:t>Not significant</a:t>
            </a:r>
          </a:p>
        </p:txBody>
      </p:sp>
      <p:pic>
        <p:nvPicPr>
          <p:cNvPr id="8" name="Picture 7"/>
          <p:cNvPicPr>
            <a:picLocks noChangeAspect="1"/>
          </p:cNvPicPr>
          <p:nvPr/>
        </p:nvPicPr>
        <p:blipFill>
          <a:blip r:embed="rId3"/>
          <a:stretch>
            <a:fillRect/>
          </a:stretch>
        </p:blipFill>
        <p:spPr>
          <a:xfrm>
            <a:off x="-1" y="1829111"/>
            <a:ext cx="5584108" cy="3928131"/>
          </a:xfrm>
          <a:prstGeom prst="rect">
            <a:avLst/>
          </a:prstGeom>
        </p:spPr>
      </p:pic>
      <p:sp>
        <p:nvSpPr>
          <p:cNvPr id="9" name="TextBox 8"/>
          <p:cNvSpPr txBox="1"/>
          <p:nvPr/>
        </p:nvSpPr>
        <p:spPr>
          <a:xfrm>
            <a:off x="5918719" y="4770208"/>
            <a:ext cx="3225281" cy="276999"/>
          </a:xfrm>
          <a:prstGeom prst="rect">
            <a:avLst/>
          </a:prstGeom>
          <a:noFill/>
        </p:spPr>
        <p:txBody>
          <a:bodyPr wrap="square" rtlCol="0">
            <a:spAutoFit/>
          </a:bodyPr>
          <a:lstStyle/>
          <a:p>
            <a:r>
              <a:rPr lang="en-US" sz="1200" dirty="0"/>
              <a:t>High % food employment, High % work travel </a:t>
            </a:r>
          </a:p>
        </p:txBody>
      </p:sp>
      <p:sp>
        <p:nvSpPr>
          <p:cNvPr id="10" name="TextBox 9"/>
          <p:cNvSpPr txBox="1"/>
          <p:nvPr/>
        </p:nvSpPr>
        <p:spPr>
          <a:xfrm>
            <a:off x="5918719" y="5024123"/>
            <a:ext cx="3225281" cy="276999"/>
          </a:xfrm>
          <a:prstGeom prst="rect">
            <a:avLst/>
          </a:prstGeom>
          <a:noFill/>
        </p:spPr>
        <p:txBody>
          <a:bodyPr wrap="square" rtlCol="0">
            <a:spAutoFit/>
          </a:bodyPr>
          <a:lstStyle/>
          <a:p>
            <a:r>
              <a:rPr lang="en-US" sz="1200" dirty="0"/>
              <a:t>Low % food employment, Low % work travel </a:t>
            </a:r>
          </a:p>
        </p:txBody>
      </p:sp>
      <p:sp>
        <p:nvSpPr>
          <p:cNvPr id="11" name="TextBox 10"/>
          <p:cNvSpPr txBox="1"/>
          <p:nvPr/>
        </p:nvSpPr>
        <p:spPr>
          <a:xfrm>
            <a:off x="5918719" y="5302884"/>
            <a:ext cx="3225281" cy="276999"/>
          </a:xfrm>
          <a:prstGeom prst="rect">
            <a:avLst/>
          </a:prstGeom>
          <a:noFill/>
        </p:spPr>
        <p:txBody>
          <a:bodyPr wrap="square" rtlCol="0">
            <a:spAutoFit/>
          </a:bodyPr>
          <a:lstStyle/>
          <a:p>
            <a:r>
              <a:rPr lang="en-US" sz="1200" dirty="0"/>
              <a:t>Low % food employment, High % work travel </a:t>
            </a:r>
          </a:p>
        </p:txBody>
      </p:sp>
      <p:sp>
        <p:nvSpPr>
          <p:cNvPr id="12" name="TextBox 11"/>
          <p:cNvSpPr txBox="1"/>
          <p:nvPr/>
        </p:nvSpPr>
        <p:spPr>
          <a:xfrm>
            <a:off x="5946035" y="5556799"/>
            <a:ext cx="3225281" cy="276999"/>
          </a:xfrm>
          <a:prstGeom prst="rect">
            <a:avLst/>
          </a:prstGeom>
          <a:noFill/>
        </p:spPr>
        <p:txBody>
          <a:bodyPr wrap="square" rtlCol="0">
            <a:spAutoFit/>
          </a:bodyPr>
          <a:lstStyle/>
          <a:p>
            <a:r>
              <a:rPr lang="en-US" sz="1200" dirty="0"/>
              <a:t>High % food employment, Low % work travel </a:t>
            </a:r>
          </a:p>
        </p:txBody>
      </p:sp>
    </p:spTree>
    <p:extLst>
      <p:ext uri="{BB962C8B-B14F-4D97-AF65-F5344CB8AC3E}">
        <p14:creationId xmlns:p14="http://schemas.microsoft.com/office/powerpoint/2010/main" val="199316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07" y="1031703"/>
            <a:ext cx="7886700" cy="994172"/>
          </a:xfrm>
        </p:spPr>
        <p:txBody>
          <a:bodyPr>
            <a:normAutofit/>
          </a:bodyPr>
          <a:lstStyle/>
          <a:p>
            <a:r>
              <a:rPr lang="en-US" sz="2400" dirty="0"/>
              <a:t>Health Support Employment and Work Travel During Social Distancing</a:t>
            </a:r>
          </a:p>
        </p:txBody>
      </p:sp>
      <p:pic>
        <p:nvPicPr>
          <p:cNvPr id="5" name="Picture 4"/>
          <p:cNvPicPr>
            <a:picLocks noChangeAspect="1"/>
          </p:cNvPicPr>
          <p:nvPr/>
        </p:nvPicPr>
        <p:blipFill>
          <a:blip r:embed="rId2"/>
          <a:stretch>
            <a:fillRect/>
          </a:stretch>
        </p:blipFill>
        <p:spPr>
          <a:xfrm>
            <a:off x="5584107" y="4491912"/>
            <a:ext cx="417444" cy="1343648"/>
          </a:xfrm>
          <a:prstGeom prst="rect">
            <a:avLst/>
          </a:prstGeom>
        </p:spPr>
      </p:pic>
      <p:sp>
        <p:nvSpPr>
          <p:cNvPr id="6" name="TextBox 5"/>
          <p:cNvSpPr txBox="1"/>
          <p:nvPr/>
        </p:nvSpPr>
        <p:spPr>
          <a:xfrm>
            <a:off x="5918719" y="4491911"/>
            <a:ext cx="1639957" cy="300082"/>
          </a:xfrm>
          <a:prstGeom prst="rect">
            <a:avLst/>
          </a:prstGeom>
          <a:noFill/>
        </p:spPr>
        <p:txBody>
          <a:bodyPr wrap="square" rtlCol="0">
            <a:spAutoFit/>
          </a:bodyPr>
          <a:lstStyle/>
          <a:p>
            <a:r>
              <a:rPr lang="en-US" sz="1350" dirty="0"/>
              <a:t>Not significant</a:t>
            </a:r>
          </a:p>
        </p:txBody>
      </p:sp>
      <p:sp>
        <p:nvSpPr>
          <p:cNvPr id="9" name="TextBox 8"/>
          <p:cNvSpPr txBox="1"/>
          <p:nvPr/>
        </p:nvSpPr>
        <p:spPr>
          <a:xfrm>
            <a:off x="5918719" y="4770208"/>
            <a:ext cx="3225281" cy="276999"/>
          </a:xfrm>
          <a:prstGeom prst="rect">
            <a:avLst/>
          </a:prstGeom>
          <a:noFill/>
        </p:spPr>
        <p:txBody>
          <a:bodyPr wrap="square" rtlCol="0">
            <a:spAutoFit/>
          </a:bodyPr>
          <a:lstStyle/>
          <a:p>
            <a:r>
              <a:rPr lang="en-US" sz="1200" dirty="0"/>
              <a:t>High % health employment, High % work travel </a:t>
            </a:r>
          </a:p>
        </p:txBody>
      </p:sp>
      <p:sp>
        <p:nvSpPr>
          <p:cNvPr id="10" name="TextBox 9"/>
          <p:cNvSpPr txBox="1"/>
          <p:nvPr/>
        </p:nvSpPr>
        <p:spPr>
          <a:xfrm>
            <a:off x="5918719" y="5024123"/>
            <a:ext cx="3225281" cy="276999"/>
          </a:xfrm>
          <a:prstGeom prst="rect">
            <a:avLst/>
          </a:prstGeom>
          <a:noFill/>
        </p:spPr>
        <p:txBody>
          <a:bodyPr wrap="square" rtlCol="0">
            <a:spAutoFit/>
          </a:bodyPr>
          <a:lstStyle/>
          <a:p>
            <a:r>
              <a:rPr lang="en-US" sz="1200" dirty="0"/>
              <a:t>Low % health employment, Low % work travel </a:t>
            </a:r>
          </a:p>
        </p:txBody>
      </p:sp>
      <p:sp>
        <p:nvSpPr>
          <p:cNvPr id="11" name="TextBox 10"/>
          <p:cNvSpPr txBox="1"/>
          <p:nvPr/>
        </p:nvSpPr>
        <p:spPr>
          <a:xfrm>
            <a:off x="5918719" y="5302884"/>
            <a:ext cx="3225281" cy="276999"/>
          </a:xfrm>
          <a:prstGeom prst="rect">
            <a:avLst/>
          </a:prstGeom>
          <a:noFill/>
        </p:spPr>
        <p:txBody>
          <a:bodyPr wrap="square" rtlCol="0">
            <a:spAutoFit/>
          </a:bodyPr>
          <a:lstStyle/>
          <a:p>
            <a:r>
              <a:rPr lang="en-US" sz="1200" dirty="0"/>
              <a:t>Low % health employment, High % work travel </a:t>
            </a:r>
          </a:p>
        </p:txBody>
      </p:sp>
      <p:sp>
        <p:nvSpPr>
          <p:cNvPr id="12" name="TextBox 11"/>
          <p:cNvSpPr txBox="1"/>
          <p:nvPr/>
        </p:nvSpPr>
        <p:spPr>
          <a:xfrm>
            <a:off x="5946035" y="5556799"/>
            <a:ext cx="3225281" cy="276999"/>
          </a:xfrm>
          <a:prstGeom prst="rect">
            <a:avLst/>
          </a:prstGeom>
          <a:noFill/>
        </p:spPr>
        <p:txBody>
          <a:bodyPr wrap="square" rtlCol="0">
            <a:spAutoFit/>
          </a:bodyPr>
          <a:lstStyle/>
          <a:p>
            <a:r>
              <a:rPr lang="en-US" sz="1200" dirty="0"/>
              <a:t>High % health employment, Low % work travel </a:t>
            </a:r>
          </a:p>
        </p:txBody>
      </p:sp>
      <p:pic>
        <p:nvPicPr>
          <p:cNvPr id="3" name="Picture 2"/>
          <p:cNvPicPr>
            <a:picLocks noChangeAspect="1"/>
          </p:cNvPicPr>
          <p:nvPr/>
        </p:nvPicPr>
        <p:blipFill>
          <a:blip r:embed="rId3"/>
          <a:stretch>
            <a:fillRect/>
          </a:stretch>
        </p:blipFill>
        <p:spPr>
          <a:xfrm>
            <a:off x="0" y="1896714"/>
            <a:ext cx="5550538" cy="3787043"/>
          </a:xfrm>
          <a:prstGeom prst="rect">
            <a:avLst/>
          </a:prstGeom>
        </p:spPr>
      </p:pic>
    </p:spTree>
    <p:extLst>
      <p:ext uri="{BB962C8B-B14F-4D97-AF65-F5344CB8AC3E}">
        <p14:creationId xmlns:p14="http://schemas.microsoft.com/office/powerpoint/2010/main" val="2852751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14018</TotalTime>
  <Words>422</Words>
  <Application>Microsoft Office PowerPoint</Application>
  <PresentationFormat>On-screen Show (4:3)</PresentationFormat>
  <Paragraphs>63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Ethical Implications of Geospatial Data and  CoVID-19 Contact Tracing </vt:lpstr>
      <vt:lpstr>PowerPoint Presentation</vt:lpstr>
      <vt:lpstr>PowerPoint Presentation</vt:lpstr>
      <vt:lpstr>St. Louis Regional Movement Patterns During SARS-COV-2 Pandemic </vt:lpstr>
      <vt:lpstr>PowerPoint Presentation</vt:lpstr>
      <vt:lpstr>PowerPoint Presentation</vt:lpstr>
      <vt:lpstr>Daily Average Change in % Leaving for Full Time Work</vt:lpstr>
      <vt:lpstr>Food Service Employment and Work Travel During Social Distancing</vt:lpstr>
      <vt:lpstr>Health Support Employment and Work Travel During Social Distancing</vt:lpstr>
      <vt:lpstr>Likelihood of Work Travel During Social Distancing by Occupation </vt:lpstr>
      <vt:lpstr>For human subject research, informed consent requires several criteria be met. There is less consensus on what is required for other activities.</vt:lpstr>
      <vt:lpstr>PowerPoint Presentation</vt:lpstr>
    </vt:vector>
  </TitlesOfParts>
  <Company>Saint Louis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Population Health:  Considering a Half-Baked Dissertation</dc:title>
  <dc:creator>Michael Rozier</dc:creator>
  <cp:lastModifiedBy>Enbal Shacham</cp:lastModifiedBy>
  <cp:revision>614</cp:revision>
  <dcterms:created xsi:type="dcterms:W3CDTF">2017-03-01T19:59:41Z</dcterms:created>
  <dcterms:modified xsi:type="dcterms:W3CDTF">2020-05-10T00:30:22Z</dcterms:modified>
</cp:coreProperties>
</file>